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79" r:id="rId2"/>
    <p:sldId id="280" r:id="rId3"/>
  </p:sldIdLst>
  <p:sldSz cx="12192000" cy="16256000"/>
  <p:notesSz cx="6797675" cy="99266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im Tae Jin" initials="KTJ" lastIdx="2" clrIdx="0">
    <p:extLst>
      <p:ext uri="{19B8F6BF-5375-455C-9EA6-DF929625EA0E}">
        <p15:presenceInfo xmlns:p15="http://schemas.microsoft.com/office/powerpoint/2012/main" userId="c7426ca3c62d828e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A1C21"/>
    <a:srgbClr val="041E37"/>
    <a:srgbClr val="FF3300"/>
    <a:srgbClr val="FF6600"/>
    <a:srgbClr val="D7707E"/>
    <a:srgbClr val="BFBFB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203" autoAdjust="0"/>
    <p:restoredTop sz="94660"/>
  </p:normalViewPr>
  <p:slideViewPr>
    <p:cSldViewPr snapToGrid="0">
      <p:cViewPr varScale="1">
        <p:scale>
          <a:sx n="48" d="100"/>
          <a:sy n="48" d="100"/>
        </p:scale>
        <p:origin x="338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jp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660416"/>
            <a:ext cx="10363200" cy="5659496"/>
          </a:xfrm>
        </p:spPr>
        <p:txBody>
          <a:bodyPr anchor="b"/>
          <a:lstStyle>
            <a:lvl1pPr algn="ctr">
              <a:defRPr sz="80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8538164"/>
            <a:ext cx="9144000" cy="3924769"/>
          </a:xfrm>
        </p:spPr>
        <p:txBody>
          <a:bodyPr/>
          <a:lstStyle>
            <a:lvl1pPr marL="0" indent="0" algn="ctr">
              <a:buNone/>
              <a:defRPr sz="3200"/>
            </a:lvl1pPr>
            <a:lvl2pPr marL="609585" indent="0" algn="ctr">
              <a:buNone/>
              <a:defRPr sz="2667"/>
            </a:lvl2pPr>
            <a:lvl3pPr marL="1219170" indent="0" algn="ctr">
              <a:buNone/>
              <a:defRPr sz="2400"/>
            </a:lvl3pPr>
            <a:lvl4pPr marL="1828754" indent="0" algn="ctr">
              <a:buNone/>
              <a:defRPr sz="2133"/>
            </a:lvl4pPr>
            <a:lvl5pPr marL="2438339" indent="0" algn="ctr">
              <a:buNone/>
              <a:defRPr sz="2133"/>
            </a:lvl5pPr>
            <a:lvl6pPr marL="3047924" indent="0" algn="ctr">
              <a:buNone/>
              <a:defRPr sz="2133"/>
            </a:lvl6pPr>
            <a:lvl7pPr marL="3657509" indent="0" algn="ctr">
              <a:buNone/>
              <a:defRPr sz="2133"/>
            </a:lvl7pPr>
            <a:lvl8pPr marL="4267093" indent="0" algn="ctr">
              <a:buNone/>
              <a:defRPr sz="2133"/>
            </a:lvl8pPr>
            <a:lvl9pPr marL="4876678" indent="0" algn="ctr">
              <a:buNone/>
              <a:defRPr sz="2133"/>
            </a:lvl9pPr>
          </a:lstStyle>
          <a:p>
            <a:r>
              <a:rPr lang="ko-KR" altLang="en-US"/>
              <a:t>마스터 부제목 스타일 편집</a:t>
            </a:r>
            <a:endParaRPr lang="en-US" dirty="0"/>
          </a:p>
        </p:txBody>
      </p:sp>
      <p:pic>
        <p:nvPicPr>
          <p:cNvPr id="7" name="그림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28381" y="1765004"/>
            <a:ext cx="1368083" cy="14490995"/>
          </a:xfrm>
          <a:prstGeom prst="rect">
            <a:avLst/>
          </a:prstGeom>
        </p:spPr>
      </p:pic>
      <p:pic>
        <p:nvPicPr>
          <p:cNvPr id="10" name="그림 9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701208" y="-23368"/>
            <a:ext cx="10490791" cy="1256745"/>
          </a:xfrm>
          <a:prstGeom prst="rect">
            <a:avLst/>
          </a:prstGeom>
        </p:spPr>
      </p:pic>
      <p:pic>
        <p:nvPicPr>
          <p:cNvPr id="11" name="그림 10" descr="특허법인 태백.jpg"/>
          <p:cNvPicPr>
            <a:picLocks noChangeAspect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324753" y="15407381"/>
            <a:ext cx="2686493" cy="7210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8" name="직선 연결선 7"/>
          <p:cNvCxnSpPr/>
          <p:nvPr userDrawn="1"/>
        </p:nvCxnSpPr>
        <p:spPr>
          <a:xfrm flipV="1">
            <a:off x="1701208" y="15204558"/>
            <a:ext cx="10131753" cy="42530"/>
          </a:xfrm>
          <a:prstGeom prst="line">
            <a:avLst/>
          </a:prstGeom>
          <a:ln>
            <a:gradFill>
              <a:gsLst>
                <a:gs pos="0">
                  <a:schemeClr val="accent1"/>
                </a:gs>
                <a:gs pos="74000">
                  <a:schemeClr val="accent1">
                    <a:lumMod val="75000"/>
                  </a:schemeClr>
                </a:gs>
                <a:gs pos="83000">
                  <a:schemeClr val="accent1">
                    <a:lumMod val="50000"/>
                  </a:schemeClr>
                </a:gs>
                <a:gs pos="100000">
                  <a:srgbClr val="041E37"/>
                </a:gs>
              </a:gsLst>
              <a:lin ang="5400000" scaled="1"/>
            </a:gra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Picture 5" descr="C:\Users\내문서\Downloads\emblem_jpg\15-1_3.png"/>
          <p:cNvPicPr>
            <a:picLocks noChangeAspect="1" noChangeArrowheads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-2334" y="-2362"/>
            <a:ext cx="1421524" cy="1421524"/>
          </a:xfrm>
          <a:prstGeom prst="rect">
            <a:avLst/>
          </a:prstGeom>
          <a:noFill/>
        </p:spPr>
      </p:pic>
      <p:pic>
        <p:nvPicPr>
          <p:cNvPr id="4" name="그림 3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8099" y="15495487"/>
            <a:ext cx="3561373" cy="5448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5229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73197-AD7B-4CA1-A5FD-9D7C572FB030}" type="datetimeFigureOut">
              <a:rPr lang="ko-KR" altLang="en-US" smtClean="0"/>
              <a:t>2024-07-25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CFF04-CC74-4E6C-91AE-FD56312D744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076301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865481"/>
            <a:ext cx="2628900" cy="13776209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865481"/>
            <a:ext cx="7734300" cy="13776209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73197-AD7B-4CA1-A5FD-9D7C572FB030}" type="datetimeFigureOut">
              <a:rPr lang="ko-KR" altLang="en-US" smtClean="0"/>
              <a:t>2024-07-25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CFF04-CC74-4E6C-91AE-FD56312D744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484507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73197-AD7B-4CA1-A5FD-9D7C572FB030}" type="datetimeFigureOut">
              <a:rPr lang="ko-KR" altLang="en-US" smtClean="0"/>
              <a:t>2024-07-25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CFF04-CC74-4E6C-91AE-FD56312D744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528656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4052716"/>
            <a:ext cx="10515600" cy="6762043"/>
          </a:xfrm>
        </p:spPr>
        <p:txBody>
          <a:bodyPr anchor="b"/>
          <a:lstStyle>
            <a:lvl1pPr>
              <a:defRPr sz="80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10878731"/>
            <a:ext cx="10515600" cy="3555999"/>
          </a:xfrm>
        </p:spPr>
        <p:txBody>
          <a:bodyPr/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609585" indent="0"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73197-AD7B-4CA1-A5FD-9D7C572FB030}" type="datetimeFigureOut">
              <a:rPr lang="ko-KR" altLang="en-US" smtClean="0"/>
              <a:t>2024-07-25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CFF04-CC74-4E6C-91AE-FD56312D744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744633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4327407"/>
            <a:ext cx="5181600" cy="10314283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4327407"/>
            <a:ext cx="5181600" cy="10314283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73197-AD7B-4CA1-A5FD-9D7C572FB030}" type="datetimeFigureOut">
              <a:rPr lang="ko-KR" altLang="en-US" smtClean="0"/>
              <a:t>2024-07-25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CFF04-CC74-4E6C-91AE-FD56312D744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590727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865485"/>
            <a:ext cx="10515600" cy="314207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3984979"/>
            <a:ext cx="5157787" cy="1952977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5937956"/>
            <a:ext cx="5157787" cy="87338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3984979"/>
            <a:ext cx="5183188" cy="1952977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5937956"/>
            <a:ext cx="5183188" cy="87338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73197-AD7B-4CA1-A5FD-9D7C572FB030}" type="datetimeFigureOut">
              <a:rPr lang="ko-KR" altLang="en-US" smtClean="0"/>
              <a:t>2024-07-25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CFF04-CC74-4E6C-91AE-FD56312D744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771146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73197-AD7B-4CA1-A5FD-9D7C572FB030}" type="datetimeFigureOut">
              <a:rPr lang="ko-KR" altLang="en-US" smtClean="0"/>
              <a:t>2024-07-25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CFF04-CC74-4E6C-91AE-FD56312D744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71661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73197-AD7B-4CA1-A5FD-9D7C572FB030}" type="datetimeFigureOut">
              <a:rPr lang="ko-KR" altLang="en-US" smtClean="0"/>
              <a:t>2024-07-25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CFF04-CC74-4E6C-91AE-FD56312D744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882258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1083733"/>
            <a:ext cx="3932237" cy="3793067"/>
          </a:xfrm>
        </p:spPr>
        <p:txBody>
          <a:bodyPr anchor="b"/>
          <a:lstStyle>
            <a:lvl1pPr>
              <a:defRPr sz="4267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2340567"/>
            <a:ext cx="6172200" cy="11552296"/>
          </a:xfr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76800"/>
            <a:ext cx="3932237" cy="9034875"/>
          </a:xfrm>
        </p:spPr>
        <p:txBody>
          <a:bodyPr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73197-AD7B-4CA1-A5FD-9D7C572FB030}" type="datetimeFigureOut">
              <a:rPr lang="ko-KR" altLang="en-US" smtClean="0"/>
              <a:t>2024-07-25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CFF04-CC74-4E6C-91AE-FD56312D744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58356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1083733"/>
            <a:ext cx="3932237" cy="3793067"/>
          </a:xfrm>
        </p:spPr>
        <p:txBody>
          <a:bodyPr anchor="b"/>
          <a:lstStyle>
            <a:lvl1pPr>
              <a:defRPr sz="4267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2340567"/>
            <a:ext cx="6172200" cy="11552296"/>
          </a:xfrm>
        </p:spPr>
        <p:txBody>
          <a:bodyPr anchor="t"/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76800"/>
            <a:ext cx="3932237" cy="9034875"/>
          </a:xfrm>
        </p:spPr>
        <p:txBody>
          <a:bodyPr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73197-AD7B-4CA1-A5FD-9D7C572FB030}" type="datetimeFigureOut">
              <a:rPr lang="ko-KR" altLang="en-US" smtClean="0"/>
              <a:t>2024-07-25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CFF04-CC74-4E6C-91AE-FD56312D744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841782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865485"/>
            <a:ext cx="10515600" cy="31420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4327407"/>
            <a:ext cx="10515600" cy="103142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15066908"/>
            <a:ext cx="2743200" cy="865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673197-AD7B-4CA1-A5FD-9D7C572FB030}" type="datetimeFigureOut">
              <a:rPr lang="ko-KR" altLang="en-US" smtClean="0"/>
              <a:t>2024-07-25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15066908"/>
            <a:ext cx="4114800" cy="865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15066908"/>
            <a:ext cx="2743200" cy="865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5CFF04-CC74-4E6C-91AE-FD56312D744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592004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1219170" rtl="0" eaLnBrk="1" latinLnBrk="1" hangingPunct="1">
        <a:lnSpc>
          <a:spcPct val="90000"/>
        </a:lnSpc>
        <a:spcBef>
          <a:spcPct val="0"/>
        </a:spcBef>
        <a:buNone/>
        <a:defRPr sz="58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04792" indent="-304792" algn="l" defTabSz="1219170" rtl="0" eaLnBrk="1" latinLnBrk="1" hangingPunct="1">
        <a:lnSpc>
          <a:spcPct val="90000"/>
        </a:lnSpc>
        <a:spcBef>
          <a:spcPts val="1333"/>
        </a:spcBef>
        <a:buFont typeface="Arial" panose="020B0604020202020204" pitchFamily="34" charset="0"/>
        <a:buChar char="•"/>
        <a:defRPr sz="3733" kern="1200">
          <a:solidFill>
            <a:schemeClr val="tx1"/>
          </a:solidFill>
          <a:latin typeface="+mn-lt"/>
          <a:ea typeface="+mn-ea"/>
          <a:cs typeface="+mn-cs"/>
        </a:defRPr>
      </a:lvl1pPr>
      <a:lvl2pPr marL="914377" indent="-304792" algn="l" defTabSz="1219170" rtl="0" eaLnBrk="1" latinLnBrk="1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1219170" rtl="0" eaLnBrk="1" latinLnBrk="1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1219170" rtl="0" eaLnBrk="1" latinLnBrk="1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1219170" rtl="0" eaLnBrk="1" latinLnBrk="1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1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1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1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1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1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1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1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1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1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1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1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1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1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대각선 방향의 모서리가 둥근 사각형 4"/>
          <p:cNvSpPr/>
          <p:nvPr/>
        </p:nvSpPr>
        <p:spPr>
          <a:xfrm>
            <a:off x="194554" y="525294"/>
            <a:ext cx="11802891" cy="15536154"/>
          </a:xfrm>
          <a:prstGeom prst="round2DiagRect">
            <a:avLst/>
          </a:prstGeom>
          <a:noFill/>
          <a:ln w="73025" cap="flat">
            <a:gradFill flip="none" rotWithShape="1">
              <a:gsLst>
                <a:gs pos="0">
                  <a:schemeClr val="accent1">
                    <a:lumMod val="5000"/>
                    <a:lumOff val="95000"/>
                  </a:schemeClr>
                </a:gs>
                <a:gs pos="49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4000">
                  <a:srgbClr val="FF0000"/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2700000" scaled="1"/>
              <a:tileRect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4" name="그림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4555" y="120851"/>
            <a:ext cx="4373790" cy="910281"/>
          </a:xfrm>
          <a:prstGeom prst="rect">
            <a:avLst/>
          </a:prstGeom>
          <a:noFill/>
          <a:effectLst>
            <a:softEdge rad="50800"/>
          </a:effectLst>
        </p:spPr>
      </p:pic>
      <p:sp>
        <p:nvSpPr>
          <p:cNvPr id="25" name="TextBox 24">
            <a:extLst>
              <a:ext uri="{FF2B5EF4-FFF2-40B4-BE49-F238E27FC236}">
                <a16:creationId xmlns:a16="http://schemas.microsoft.com/office/drawing/2014/main" id="{A4F51DD5-7408-46D5-8812-20729D218775}"/>
              </a:ext>
            </a:extLst>
          </p:cNvPr>
          <p:cNvSpPr txBox="1"/>
          <p:nvPr/>
        </p:nvSpPr>
        <p:spPr>
          <a:xfrm>
            <a:off x="354006" y="1245848"/>
            <a:ext cx="11805739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4500" b="1" spc="-150" dirty="0">
                <a:solidFill>
                  <a:schemeClr val="accent1">
                    <a:lumMod val="50000"/>
                  </a:schemeClr>
                </a:solidFill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결정성이 우수한 실크 </a:t>
            </a:r>
            <a:r>
              <a:rPr lang="ko-KR" altLang="en-US" sz="4500" b="1" spc="-150" dirty="0" err="1">
                <a:solidFill>
                  <a:schemeClr val="accent1">
                    <a:lumMod val="50000"/>
                  </a:schemeClr>
                </a:solidFill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피브로인</a:t>
            </a:r>
            <a:r>
              <a:rPr lang="ko-KR" altLang="en-US" sz="4500" b="1" spc="-150" dirty="0">
                <a:solidFill>
                  <a:schemeClr val="accent1">
                    <a:lumMod val="50000"/>
                  </a:schemeClr>
                </a:solidFill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 </a:t>
            </a:r>
            <a:r>
              <a:rPr lang="ko-KR" altLang="en-US" sz="4500" b="1" spc="-150" dirty="0" err="1">
                <a:solidFill>
                  <a:schemeClr val="accent1">
                    <a:lumMod val="50000"/>
                  </a:schemeClr>
                </a:solidFill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나노섬유</a:t>
            </a:r>
            <a:r>
              <a:rPr lang="ko-KR" altLang="en-US" sz="4500" b="1" spc="-150" dirty="0">
                <a:solidFill>
                  <a:schemeClr val="accent1">
                    <a:lumMod val="50000"/>
                  </a:schemeClr>
                </a:solidFill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 제조 방법</a:t>
            </a:r>
            <a:endParaRPr lang="en-US" altLang="ko-KR" sz="4500" b="1" spc="-150" dirty="0">
              <a:solidFill>
                <a:schemeClr val="accent1">
                  <a:lumMod val="50000"/>
                </a:schemeClr>
              </a:solidFill>
              <a:latin typeface="나눔스퀘어 ExtraBold" panose="020B0600000101010101" pitchFamily="50" charset="-127"/>
              <a:ea typeface="나눔스퀘어 ExtraBold" panose="020B0600000101010101" pitchFamily="50" charset="-127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CB8CD546-4427-4023-9DD9-6ED433E78E11}"/>
              </a:ext>
            </a:extLst>
          </p:cNvPr>
          <p:cNvSpPr txBox="1"/>
          <p:nvPr/>
        </p:nvSpPr>
        <p:spPr>
          <a:xfrm>
            <a:off x="8084859" y="2306404"/>
            <a:ext cx="3108543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500" b="1" spc="-100" dirty="0">
                <a:latin typeface="나눔스퀘어 Bold" panose="020B0600000101010101" pitchFamily="50" charset="-127"/>
                <a:ea typeface="나눔스퀘어 Bold" panose="020B0600000101010101" pitchFamily="50" charset="-127"/>
              </a:rPr>
              <a:t>경북대학교 엄인철 교수</a:t>
            </a:r>
          </a:p>
        </p:txBody>
      </p:sp>
      <p:sp>
        <p:nvSpPr>
          <p:cNvPr id="22" name="모서리가 둥근 직사각형 10">
            <a:extLst>
              <a:ext uri="{FF2B5EF4-FFF2-40B4-BE49-F238E27FC236}">
                <a16:creationId xmlns:a16="http://schemas.microsoft.com/office/drawing/2014/main" id="{5A360B99-A51B-476B-8C72-2C3A4EBC1EB1}"/>
              </a:ext>
            </a:extLst>
          </p:cNvPr>
          <p:cNvSpPr/>
          <p:nvPr/>
        </p:nvSpPr>
        <p:spPr>
          <a:xfrm>
            <a:off x="361613" y="6820167"/>
            <a:ext cx="11405445" cy="8751515"/>
          </a:xfrm>
          <a:prstGeom prst="roundRect">
            <a:avLst/>
          </a:prstGeom>
          <a:noFill/>
          <a:ln>
            <a:solidFill>
              <a:srgbClr val="DA1C21"/>
            </a:solidFill>
          </a:ln>
          <a:effectLst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altLang="ko-KR" sz="2200" dirty="0">
              <a:latin typeface="나눔스퀘어라운드 Regular" panose="020B0600000101010101" pitchFamily="50" charset="-127"/>
              <a:ea typeface="나눔스퀘어라운드 Regular" panose="020B0600000101010101" pitchFamily="50" charset="-127"/>
            </a:endParaRPr>
          </a:p>
        </p:txBody>
      </p:sp>
      <p:sp>
        <p:nvSpPr>
          <p:cNvPr id="27" name="모서리가 둥근 직사각형 10">
            <a:extLst>
              <a:ext uri="{FF2B5EF4-FFF2-40B4-BE49-F238E27FC236}">
                <a16:creationId xmlns:a16="http://schemas.microsoft.com/office/drawing/2014/main" id="{7E80B4DF-6D78-4BDC-8D60-82CDE2595BF0}"/>
              </a:ext>
            </a:extLst>
          </p:cNvPr>
          <p:cNvSpPr/>
          <p:nvPr/>
        </p:nvSpPr>
        <p:spPr>
          <a:xfrm>
            <a:off x="354006" y="3565547"/>
            <a:ext cx="11413052" cy="2779375"/>
          </a:xfrm>
          <a:prstGeom prst="roundRect">
            <a:avLst/>
          </a:prstGeom>
          <a:ln>
            <a:solidFill>
              <a:srgbClr val="DA1C21"/>
            </a:solidFill>
          </a:ln>
          <a:effectLst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lvl="0" indent="-342900" fontAlgn="base">
              <a:buFont typeface="Arial" panose="020B0604020202020204" pitchFamily="34" charset="0"/>
              <a:buChar char="•"/>
            </a:pPr>
            <a:endParaRPr lang="en-US" altLang="ko-KR" sz="2200" dirty="0">
              <a:latin typeface="+mn-ea"/>
            </a:endParaRPr>
          </a:p>
        </p:txBody>
      </p:sp>
      <p:sp>
        <p:nvSpPr>
          <p:cNvPr id="30" name="사각형: 둥근 모서리 29">
            <a:extLst>
              <a:ext uri="{FF2B5EF4-FFF2-40B4-BE49-F238E27FC236}">
                <a16:creationId xmlns:a16="http://schemas.microsoft.com/office/drawing/2014/main" id="{09F005F7-CA0F-43CC-BC25-276D134F7F9D}"/>
              </a:ext>
            </a:extLst>
          </p:cNvPr>
          <p:cNvSpPr/>
          <p:nvPr/>
        </p:nvSpPr>
        <p:spPr>
          <a:xfrm>
            <a:off x="670251" y="3258558"/>
            <a:ext cx="3341728" cy="645512"/>
          </a:xfrm>
          <a:prstGeom prst="roundRect">
            <a:avLst/>
          </a:prstGeom>
          <a:solidFill>
            <a:srgbClr val="DA1C2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3000" b="1" dirty="0"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기술개요</a:t>
            </a:r>
            <a:endParaRPr lang="en-US" altLang="ko-KR" sz="3000" b="1" dirty="0">
              <a:latin typeface="나눔스퀘어 ExtraBold" panose="020B0600000101010101" pitchFamily="50" charset="-127"/>
              <a:ea typeface="나눔스퀘어 ExtraBold" panose="020B0600000101010101" pitchFamily="50" charset="-127"/>
            </a:endParaRPr>
          </a:p>
        </p:txBody>
      </p:sp>
      <p:sp>
        <p:nvSpPr>
          <p:cNvPr id="31" name="모서리가 둥근 직사각형 26">
            <a:extLst>
              <a:ext uri="{FF2B5EF4-FFF2-40B4-BE49-F238E27FC236}">
                <a16:creationId xmlns:a16="http://schemas.microsoft.com/office/drawing/2014/main" id="{CAB2936A-AA62-435F-96F8-2FFADB6545C5}"/>
              </a:ext>
            </a:extLst>
          </p:cNvPr>
          <p:cNvSpPr/>
          <p:nvPr/>
        </p:nvSpPr>
        <p:spPr>
          <a:xfrm>
            <a:off x="584392" y="7341064"/>
            <a:ext cx="10941996" cy="2374257"/>
          </a:xfrm>
          <a:prstGeom prst="roundRect">
            <a:avLst>
              <a:gd name="adj" fmla="val 15293"/>
            </a:avLst>
          </a:prstGeom>
          <a:ln>
            <a:noFill/>
          </a:ln>
          <a:effectLst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t"/>
          <a:lstStyle/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2300" dirty="0">
                <a:latin typeface="나눔스퀘어_ac" panose="020B0600000101010101" pitchFamily="50" charset="-127"/>
                <a:ea typeface="나눔스퀘어_ac" panose="020B0600000101010101" pitchFamily="50" charset="-127"/>
              </a:rPr>
              <a:t>기존 기술과의 비교</a:t>
            </a:r>
            <a:r>
              <a:rPr lang="en-US" altLang="ko-KR" sz="2300" b="1" dirty="0">
                <a:latin typeface="나눔스퀘어_ac" panose="020B0600000101010101" pitchFamily="50" charset="-127"/>
                <a:ea typeface="나눔스퀘어_ac" panose="020B0600000101010101" pitchFamily="50" charset="-127"/>
              </a:rPr>
              <a:t>: </a:t>
            </a:r>
            <a:r>
              <a:rPr lang="ko-KR" altLang="en-US" sz="2300" b="1" dirty="0">
                <a:latin typeface="나눔스퀘어_ac" panose="020B0600000101010101" pitchFamily="50" charset="-127"/>
                <a:ea typeface="나눔스퀘어_ac" panose="020B0600000101010101" pitchFamily="50" charset="-127"/>
              </a:rPr>
              <a:t>결정성 및 기계적 물성 우수</a:t>
            </a:r>
            <a:endParaRPr lang="en-US" altLang="ko-KR" sz="2300" dirty="0">
              <a:latin typeface="나눔스퀘어_ac" panose="020B0600000101010101" pitchFamily="50" charset="-127"/>
              <a:ea typeface="나눔스퀘어_ac" panose="020B0600000101010101" pitchFamily="50" charset="-127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5E0B356E-87D2-4A73-95B1-E9D15ED64710}"/>
              </a:ext>
            </a:extLst>
          </p:cNvPr>
          <p:cNvSpPr txBox="1"/>
          <p:nvPr/>
        </p:nvSpPr>
        <p:spPr>
          <a:xfrm>
            <a:off x="584393" y="3992370"/>
            <a:ext cx="11182665" cy="21649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2300" dirty="0">
                <a:latin typeface="나눔스퀘어_ac" panose="020B0600000101010101" pitchFamily="50" charset="-127"/>
                <a:ea typeface="나눔스퀘어_ac" panose="020B0600000101010101" pitchFamily="50" charset="-127"/>
              </a:rPr>
              <a:t>결정성 및 기계적 물성이 우수한 실크 </a:t>
            </a:r>
            <a:r>
              <a:rPr lang="ko-KR" altLang="en-US" sz="2300" dirty="0" err="1">
                <a:latin typeface="나눔스퀘어_ac" panose="020B0600000101010101" pitchFamily="50" charset="-127"/>
                <a:ea typeface="나눔스퀘어_ac" panose="020B0600000101010101" pitchFamily="50" charset="-127"/>
              </a:rPr>
              <a:t>피브로인</a:t>
            </a:r>
            <a:r>
              <a:rPr lang="ko-KR" altLang="en-US" sz="2300" dirty="0">
                <a:latin typeface="나눔스퀘어_ac" panose="020B0600000101010101" pitchFamily="50" charset="-127"/>
                <a:ea typeface="나눔스퀘어_ac" panose="020B0600000101010101" pitchFamily="50" charset="-127"/>
              </a:rPr>
              <a:t> </a:t>
            </a:r>
            <a:r>
              <a:rPr lang="ko-KR" altLang="en-US" sz="2300" dirty="0" err="1">
                <a:latin typeface="나눔스퀘어_ac" panose="020B0600000101010101" pitchFamily="50" charset="-127"/>
                <a:ea typeface="나눔스퀘어_ac" panose="020B0600000101010101" pitchFamily="50" charset="-127"/>
              </a:rPr>
              <a:t>나노섬유</a:t>
            </a:r>
            <a:r>
              <a:rPr lang="ko-KR" altLang="en-US" sz="2300" dirty="0">
                <a:latin typeface="나눔스퀘어_ac" panose="020B0600000101010101" pitchFamily="50" charset="-127"/>
                <a:ea typeface="나눔스퀘어_ac" panose="020B0600000101010101" pitchFamily="50" charset="-127"/>
              </a:rPr>
              <a:t> 및 제조방법</a:t>
            </a:r>
            <a:endParaRPr lang="en-US" altLang="ko-KR" sz="2300" dirty="0">
              <a:latin typeface="나눔스퀘어_ac" panose="020B0600000101010101" pitchFamily="50" charset="-127"/>
              <a:ea typeface="나눔스퀘어_ac" panose="020B0600000101010101" pitchFamily="50" charset="-127"/>
            </a:endParaRPr>
          </a:p>
          <a:p>
            <a:pPr fontAlgn="base">
              <a:lnSpc>
                <a:spcPct val="150000"/>
              </a:lnSpc>
            </a:pPr>
            <a:r>
              <a:rPr lang="ko-KR" altLang="en-US" sz="2300" dirty="0">
                <a:latin typeface="나눔스퀘어_ac" panose="020B0600000101010101" pitchFamily="50" charset="-127"/>
                <a:ea typeface="나눔스퀘어_ac" panose="020B0600000101010101" pitchFamily="50" charset="-127"/>
              </a:rPr>
              <a:t>  </a:t>
            </a:r>
            <a:r>
              <a:rPr lang="en-US" altLang="ko-KR" sz="2300" dirty="0">
                <a:latin typeface="나눔스퀘어_ac" panose="020B0600000101010101" pitchFamily="50" charset="-127"/>
                <a:ea typeface="나눔스퀘어_ac" panose="020B0600000101010101" pitchFamily="50" charset="-127"/>
              </a:rPr>
              <a:t>- </a:t>
            </a:r>
            <a:r>
              <a:rPr lang="ko-KR" altLang="en-US" sz="2300" dirty="0">
                <a:latin typeface="나눔스퀘어_ac" panose="020B0600000101010101" pitchFamily="50" charset="-127"/>
                <a:ea typeface="나눔스퀘어_ac" panose="020B0600000101010101" pitchFamily="50" charset="-127"/>
              </a:rPr>
              <a:t>실크의 정련 공정을 통해 </a:t>
            </a:r>
            <a:r>
              <a:rPr lang="ko-KR" altLang="en-US" sz="2300" dirty="0" err="1">
                <a:latin typeface="나눔스퀘어_ac" panose="020B0600000101010101" pitchFamily="50" charset="-127"/>
                <a:ea typeface="나눔스퀘어_ac" panose="020B0600000101010101" pitchFamily="50" charset="-127"/>
              </a:rPr>
              <a:t>피브로인</a:t>
            </a:r>
            <a:r>
              <a:rPr lang="ko-KR" altLang="en-US" sz="2300" dirty="0">
                <a:latin typeface="나눔스퀘어_ac" panose="020B0600000101010101" pitchFamily="50" charset="-127"/>
                <a:ea typeface="나눔스퀘어_ac" panose="020B0600000101010101" pitchFamily="50" charset="-127"/>
              </a:rPr>
              <a:t> 표면에 </a:t>
            </a:r>
            <a:r>
              <a:rPr lang="ko-KR" altLang="en-US" sz="2300" dirty="0" err="1">
                <a:latin typeface="나눔스퀘어_ac" panose="020B0600000101010101" pitchFamily="50" charset="-127"/>
                <a:ea typeface="나눔스퀘어_ac" panose="020B0600000101010101" pitchFamily="50" charset="-127"/>
              </a:rPr>
              <a:t>나노섬유를</a:t>
            </a:r>
            <a:r>
              <a:rPr lang="ko-KR" altLang="en-US" sz="2300" dirty="0">
                <a:latin typeface="나눔스퀘어_ac" panose="020B0600000101010101" pitchFamily="50" charset="-127"/>
                <a:ea typeface="나눔스퀘어_ac" panose="020B0600000101010101" pitchFamily="50" charset="-127"/>
              </a:rPr>
              <a:t> 생성시키는 단계 포함</a:t>
            </a:r>
            <a:endParaRPr lang="en-US" altLang="ko-KR" sz="2300" dirty="0">
              <a:latin typeface="나눔스퀘어_ac" panose="020B0600000101010101" pitchFamily="50" charset="-127"/>
              <a:ea typeface="나눔스퀘어_ac" panose="020B0600000101010101" pitchFamily="50" charset="-127"/>
            </a:endParaRPr>
          </a:p>
          <a:p>
            <a:pPr fontAlgn="base">
              <a:lnSpc>
                <a:spcPct val="150000"/>
              </a:lnSpc>
            </a:pPr>
            <a:r>
              <a:rPr lang="en-US" altLang="ko-KR" sz="2300" dirty="0">
                <a:latin typeface="나눔스퀘어_ac" panose="020B0600000101010101" pitchFamily="50" charset="-127"/>
                <a:ea typeface="나눔스퀘어_ac" panose="020B0600000101010101" pitchFamily="50" charset="-127"/>
              </a:rPr>
              <a:t>  - </a:t>
            </a:r>
            <a:r>
              <a:rPr lang="ko-KR" altLang="en-US" sz="2300" dirty="0">
                <a:latin typeface="나눔스퀘어_ac" panose="020B0600000101010101" pitchFamily="50" charset="-127"/>
                <a:ea typeface="나눔스퀘어_ac" panose="020B0600000101010101" pitchFamily="50" charset="-127"/>
              </a:rPr>
              <a:t>실크 </a:t>
            </a:r>
            <a:r>
              <a:rPr lang="ko-KR" altLang="en-US" sz="2300" dirty="0" err="1">
                <a:latin typeface="나눔스퀘어_ac" panose="020B0600000101010101" pitchFamily="50" charset="-127"/>
                <a:ea typeface="나눔스퀘어_ac" panose="020B0600000101010101" pitchFamily="50" charset="-127"/>
              </a:rPr>
              <a:t>피브로인</a:t>
            </a:r>
            <a:r>
              <a:rPr lang="ko-KR" altLang="en-US" sz="2300" dirty="0">
                <a:latin typeface="나눔스퀘어_ac" panose="020B0600000101010101" pitchFamily="50" charset="-127"/>
                <a:ea typeface="나눔스퀘어_ac" panose="020B0600000101010101" pitchFamily="50" charset="-127"/>
              </a:rPr>
              <a:t> 표면에서 나노미터</a:t>
            </a:r>
            <a:r>
              <a:rPr lang="en-US" altLang="ko-KR" sz="2300" dirty="0">
                <a:latin typeface="나눔스퀘어_ac" panose="020B0600000101010101" pitchFamily="50" charset="-127"/>
                <a:ea typeface="나눔스퀘어_ac" panose="020B0600000101010101" pitchFamily="50" charset="-127"/>
              </a:rPr>
              <a:t>(nm) </a:t>
            </a:r>
            <a:r>
              <a:rPr lang="ko-KR" altLang="en-US" sz="2300" dirty="0">
                <a:latin typeface="나눔스퀘어_ac" panose="020B0600000101010101" pitchFamily="50" charset="-127"/>
                <a:ea typeface="나눔스퀘어_ac" panose="020B0600000101010101" pitchFamily="50" charset="-127"/>
              </a:rPr>
              <a:t>직경의 </a:t>
            </a:r>
            <a:r>
              <a:rPr lang="ko-KR" altLang="en-US" sz="2300" dirty="0" err="1">
                <a:latin typeface="나눔스퀘어_ac" panose="020B0600000101010101" pitchFamily="50" charset="-127"/>
                <a:ea typeface="나눔스퀘어_ac" panose="020B0600000101010101" pitchFamily="50" charset="-127"/>
              </a:rPr>
              <a:t>나노섬유</a:t>
            </a:r>
            <a:r>
              <a:rPr lang="ko-KR" altLang="en-US" sz="2300" dirty="0">
                <a:latin typeface="나눔스퀘어_ac" panose="020B0600000101010101" pitchFamily="50" charset="-127"/>
                <a:ea typeface="나눔스퀘어_ac" panose="020B0600000101010101" pitchFamily="50" charset="-127"/>
              </a:rPr>
              <a:t> 생성 가능</a:t>
            </a:r>
            <a:endParaRPr lang="en-US" altLang="ko-KR" sz="2300" dirty="0">
              <a:latin typeface="나눔스퀘어_ac" panose="020B0600000101010101" pitchFamily="50" charset="-127"/>
              <a:ea typeface="나눔스퀘어_ac" panose="020B0600000101010101" pitchFamily="50" charset="-127"/>
            </a:endParaRPr>
          </a:p>
          <a:p>
            <a:pPr fontAlgn="base">
              <a:lnSpc>
                <a:spcPct val="150000"/>
              </a:lnSpc>
            </a:pPr>
            <a:r>
              <a:rPr lang="en-US" altLang="ko-KR" sz="2300" dirty="0">
                <a:latin typeface="나눔스퀘어_ac" panose="020B0600000101010101" pitchFamily="50" charset="-127"/>
                <a:ea typeface="나눔스퀘어_ac" panose="020B0600000101010101" pitchFamily="50" charset="-127"/>
              </a:rPr>
              <a:t>  - </a:t>
            </a:r>
            <a:r>
              <a:rPr lang="ko-KR" altLang="en-US" sz="2300" dirty="0">
                <a:latin typeface="나눔스퀘어_ac" panose="020B0600000101010101" pitchFamily="50" charset="-127"/>
                <a:ea typeface="나눔스퀘어_ac" panose="020B0600000101010101" pitchFamily="50" charset="-127"/>
              </a:rPr>
              <a:t>실크 </a:t>
            </a:r>
            <a:r>
              <a:rPr lang="ko-KR" altLang="en-US" sz="2300" dirty="0" err="1">
                <a:latin typeface="나눔스퀘어_ac" panose="020B0600000101010101" pitchFamily="50" charset="-127"/>
                <a:ea typeface="나눔스퀘어_ac" panose="020B0600000101010101" pitchFamily="50" charset="-127"/>
              </a:rPr>
              <a:t>피브로인</a:t>
            </a:r>
            <a:r>
              <a:rPr lang="ko-KR" altLang="en-US" sz="2300" dirty="0">
                <a:latin typeface="나눔스퀘어_ac" panose="020B0600000101010101" pitchFamily="50" charset="-127"/>
                <a:ea typeface="나눔스퀘어_ac" panose="020B0600000101010101" pitchFamily="50" charset="-127"/>
              </a:rPr>
              <a:t>  </a:t>
            </a:r>
            <a:r>
              <a:rPr lang="ko-KR" altLang="en-US" sz="2300" dirty="0" err="1">
                <a:latin typeface="나눔스퀘어_ac" panose="020B0600000101010101" pitchFamily="50" charset="-127"/>
                <a:ea typeface="나눔스퀘어_ac" panose="020B0600000101010101" pitchFamily="50" charset="-127"/>
              </a:rPr>
              <a:t>나노섬유</a:t>
            </a:r>
            <a:r>
              <a:rPr lang="ko-KR" altLang="en-US" sz="2300" dirty="0">
                <a:latin typeface="나눔스퀘어_ac" panose="020B0600000101010101" pitchFamily="50" charset="-127"/>
                <a:ea typeface="나눔스퀘어_ac" panose="020B0600000101010101" pitchFamily="50" charset="-127"/>
              </a:rPr>
              <a:t> </a:t>
            </a:r>
            <a:r>
              <a:rPr lang="ko-KR" altLang="en-US" sz="2300" dirty="0" err="1">
                <a:latin typeface="나눔스퀘어_ac" panose="020B0600000101010101" pitchFamily="50" charset="-127"/>
                <a:ea typeface="나눔스퀘어_ac" panose="020B0600000101010101" pitchFamily="50" charset="-127"/>
              </a:rPr>
              <a:t>복합재</a:t>
            </a:r>
            <a:r>
              <a:rPr lang="en-US" altLang="ko-KR" sz="2300" dirty="0">
                <a:latin typeface="나눔스퀘어_ac" panose="020B0600000101010101" pitchFamily="50" charset="-127"/>
                <a:ea typeface="나눔스퀘어_ac" panose="020B0600000101010101" pitchFamily="50" charset="-127"/>
              </a:rPr>
              <a:t> </a:t>
            </a:r>
            <a:r>
              <a:rPr lang="ko-KR" altLang="en-US" sz="2300" dirty="0">
                <a:latin typeface="나눔스퀘어_ac" panose="020B0600000101010101" pitchFamily="50" charset="-127"/>
                <a:ea typeface="나눔스퀘어_ac" panose="020B0600000101010101" pitchFamily="50" charset="-127"/>
              </a:rPr>
              <a:t>제공</a:t>
            </a:r>
            <a:r>
              <a:rPr lang="en-US" altLang="ko-KR" sz="2300" dirty="0">
                <a:latin typeface="나눔스퀘어_ac" panose="020B0600000101010101" pitchFamily="50" charset="-127"/>
                <a:ea typeface="나눔스퀘어_ac" panose="020B0600000101010101" pitchFamily="50" charset="-127"/>
              </a:rPr>
              <a:t>: </a:t>
            </a:r>
            <a:r>
              <a:rPr lang="ko-KR" altLang="en-US" sz="2300" dirty="0">
                <a:latin typeface="나눔스퀘어_ac" panose="020B0600000101010101" pitchFamily="50" charset="-127"/>
                <a:ea typeface="나눔스퀘어_ac" panose="020B0600000101010101" pitchFamily="50" charset="-127"/>
              </a:rPr>
              <a:t>일반적 고분자가 구현가능한 성형제품 모두 적용가능</a:t>
            </a:r>
            <a:r>
              <a:rPr lang="en-US" altLang="ko-KR" sz="2300" dirty="0">
                <a:latin typeface="나눔스퀘어_ac" panose="020B0600000101010101" pitchFamily="50" charset="-127"/>
                <a:ea typeface="나눔스퀘어_ac" panose="020B0600000101010101" pitchFamily="50" charset="-127"/>
              </a:rPr>
              <a:t> </a:t>
            </a:r>
          </a:p>
        </p:txBody>
      </p:sp>
      <p:sp>
        <p:nvSpPr>
          <p:cNvPr id="33" name="사각형: 둥근 모서리 32">
            <a:extLst>
              <a:ext uri="{FF2B5EF4-FFF2-40B4-BE49-F238E27FC236}">
                <a16:creationId xmlns:a16="http://schemas.microsoft.com/office/drawing/2014/main" id="{1C3222ED-715F-4996-A732-11F850BCDA50}"/>
              </a:ext>
            </a:extLst>
          </p:cNvPr>
          <p:cNvSpPr/>
          <p:nvPr/>
        </p:nvSpPr>
        <p:spPr>
          <a:xfrm>
            <a:off x="665612" y="6591921"/>
            <a:ext cx="3346368" cy="645512"/>
          </a:xfrm>
          <a:prstGeom prst="roundRect">
            <a:avLst/>
          </a:prstGeom>
          <a:solidFill>
            <a:srgbClr val="DA1C2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3000" b="1" dirty="0"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기술 특장점</a:t>
            </a:r>
            <a:endParaRPr lang="en-US" altLang="ko-KR" sz="3000" b="1" dirty="0">
              <a:latin typeface="나눔스퀘어 ExtraBold" panose="020B0600000101010101" pitchFamily="50" charset="-127"/>
              <a:ea typeface="나눔스퀘어 ExtraBold" panose="020B0600000101010101" pitchFamily="50" charset="-127"/>
            </a:endParaRPr>
          </a:p>
        </p:txBody>
      </p:sp>
      <p:sp>
        <p:nvSpPr>
          <p:cNvPr id="34" name="직사각형 33">
            <a:extLst>
              <a:ext uri="{FF2B5EF4-FFF2-40B4-BE49-F238E27FC236}">
                <a16:creationId xmlns:a16="http://schemas.microsoft.com/office/drawing/2014/main" id="{F2E71DF7-825C-4C99-8D6C-9D6CAE72F4D8}"/>
              </a:ext>
            </a:extLst>
          </p:cNvPr>
          <p:cNvSpPr/>
          <p:nvPr/>
        </p:nvSpPr>
        <p:spPr>
          <a:xfrm>
            <a:off x="4389443" y="3218806"/>
            <a:ext cx="1706558" cy="645512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2300" b="1" dirty="0"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TRL 4/9</a:t>
            </a:r>
            <a:endParaRPr lang="ko-KR" altLang="en-US" sz="2300" b="1" dirty="0">
              <a:latin typeface="나눔스퀘어 ExtraBold" panose="020B0600000101010101" pitchFamily="50" charset="-127"/>
              <a:ea typeface="나눔스퀘어 ExtraBold" panose="020B0600000101010101" pitchFamily="50" charset="-127"/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AC3098F8-E7B1-4C54-A376-A5A37F98C7DD}"/>
              </a:ext>
            </a:extLst>
          </p:cNvPr>
          <p:cNvSpPr txBox="1"/>
          <p:nvPr/>
        </p:nvSpPr>
        <p:spPr>
          <a:xfrm>
            <a:off x="715122" y="14566645"/>
            <a:ext cx="5665799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100" dirty="0">
                <a:latin typeface="나눔스퀘어_ac" panose="020B0600000101010101" pitchFamily="50" charset="-127"/>
                <a:ea typeface="나눔스퀘어_ac" panose="020B0600000101010101" pitchFamily="50" charset="-127"/>
              </a:rPr>
              <a:t>&lt;</a:t>
            </a:r>
            <a:r>
              <a:rPr lang="ko-KR" altLang="en-US" sz="2100" dirty="0">
                <a:latin typeface="나눔스퀘어_ac" panose="020B0600000101010101" pitchFamily="50" charset="-127"/>
                <a:ea typeface="나눔스퀘어_ac" panose="020B0600000101010101" pitchFamily="50" charset="-127"/>
              </a:rPr>
              <a:t>정련제 및 초음파 처리후의 </a:t>
            </a:r>
            <a:endParaRPr lang="en-US" altLang="ko-KR" sz="2100" dirty="0">
              <a:latin typeface="나눔스퀘어_ac" panose="020B0600000101010101" pitchFamily="50" charset="-127"/>
              <a:ea typeface="나눔스퀘어_ac" panose="020B0600000101010101" pitchFamily="50" charset="-127"/>
            </a:endParaRPr>
          </a:p>
          <a:p>
            <a:pPr algn="ctr"/>
            <a:r>
              <a:rPr lang="ko-KR" altLang="en-US" sz="2100" dirty="0">
                <a:latin typeface="나눔스퀘어_ac" panose="020B0600000101010101" pitchFamily="50" charset="-127"/>
                <a:ea typeface="나눔스퀘어_ac" panose="020B0600000101010101" pitchFamily="50" charset="-127"/>
              </a:rPr>
              <a:t>실크 </a:t>
            </a:r>
            <a:r>
              <a:rPr lang="ko-KR" altLang="en-US" sz="2100" dirty="0" err="1">
                <a:latin typeface="나눔스퀘어_ac" panose="020B0600000101010101" pitchFamily="50" charset="-127"/>
                <a:ea typeface="나눔스퀘어_ac" panose="020B0600000101010101" pitchFamily="50" charset="-127"/>
              </a:rPr>
              <a:t>피브로인</a:t>
            </a:r>
            <a:r>
              <a:rPr lang="ko-KR" altLang="en-US" sz="2100" dirty="0">
                <a:latin typeface="나눔스퀘어_ac" panose="020B0600000101010101" pitchFamily="50" charset="-127"/>
                <a:ea typeface="나눔스퀘어_ac" panose="020B0600000101010101" pitchFamily="50" charset="-127"/>
              </a:rPr>
              <a:t> </a:t>
            </a:r>
            <a:r>
              <a:rPr lang="ko-KR" altLang="en-US" sz="2100" dirty="0" err="1">
                <a:latin typeface="나눔스퀘어_ac" panose="020B0600000101010101" pitchFamily="50" charset="-127"/>
                <a:ea typeface="나눔스퀘어_ac" panose="020B0600000101010101" pitchFamily="50" charset="-127"/>
              </a:rPr>
              <a:t>나노섬유</a:t>
            </a:r>
            <a:r>
              <a:rPr lang="ko-KR" altLang="en-US" sz="2100" dirty="0">
                <a:latin typeface="나눔스퀘어_ac" panose="020B0600000101010101" pitchFamily="50" charset="-127"/>
                <a:ea typeface="나눔스퀘어_ac" panose="020B0600000101010101" pitchFamily="50" charset="-127"/>
              </a:rPr>
              <a:t> 전자현미경 사진</a:t>
            </a:r>
            <a:r>
              <a:rPr lang="en-US" altLang="ko-KR" sz="2100" dirty="0">
                <a:latin typeface="나눔스퀘어_ac" panose="020B0600000101010101" pitchFamily="50" charset="-127"/>
                <a:ea typeface="나눔스퀘어_ac" panose="020B0600000101010101" pitchFamily="50" charset="-127"/>
              </a:rPr>
              <a:t>&gt;&gt;</a:t>
            </a:r>
          </a:p>
        </p:txBody>
      </p:sp>
      <p:graphicFrame>
        <p:nvGraphicFramePr>
          <p:cNvPr id="38" name="표 2">
            <a:extLst>
              <a:ext uri="{FF2B5EF4-FFF2-40B4-BE49-F238E27FC236}">
                <a16:creationId xmlns:a16="http://schemas.microsoft.com/office/drawing/2014/main" id="{91E79A89-0892-48C2-BF70-9C78C56A1E8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548805"/>
              </p:ext>
            </p:extLst>
          </p:nvPr>
        </p:nvGraphicFramePr>
        <p:xfrm>
          <a:off x="584390" y="8108331"/>
          <a:ext cx="11023217" cy="2917963"/>
        </p:xfrm>
        <a:graphic>
          <a:graphicData uri="http://schemas.openxmlformats.org/drawingml/2006/table">
            <a:tbl>
              <a:tblPr firstRow="1" bandRow="1">
                <a:tableStyleId>{7E9639D4-E3E2-4D34-9284-5A2195B3D0D7}</a:tableStyleId>
              </a:tblPr>
              <a:tblGrid>
                <a:gridCol w="5397203">
                  <a:extLst>
                    <a:ext uri="{9D8B030D-6E8A-4147-A177-3AD203B41FA5}">
                      <a16:colId xmlns:a16="http://schemas.microsoft.com/office/drawing/2014/main" val="148901171"/>
                    </a:ext>
                  </a:extLst>
                </a:gridCol>
                <a:gridCol w="5626014">
                  <a:extLst>
                    <a:ext uri="{9D8B030D-6E8A-4147-A177-3AD203B41FA5}">
                      <a16:colId xmlns:a16="http://schemas.microsoft.com/office/drawing/2014/main" val="2261017443"/>
                    </a:ext>
                  </a:extLst>
                </a:gridCol>
              </a:tblGrid>
              <a:tr h="472387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100" dirty="0">
                          <a:latin typeface="나눔스퀘어_ac" panose="020B0600000101010101" pitchFamily="50" charset="-127"/>
                          <a:ea typeface="나눔스퀘어_ac" panose="020B0600000101010101" pitchFamily="50" charset="-127"/>
                        </a:rPr>
                        <a:t>본 기술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100" dirty="0">
                          <a:latin typeface="나눔스퀘어_ac" panose="020B0600000101010101" pitchFamily="50" charset="-127"/>
                          <a:ea typeface="나눔스퀘어_ac" panose="020B0600000101010101" pitchFamily="50" charset="-127"/>
                        </a:rPr>
                        <a:t>전기방사법 이용한 </a:t>
                      </a:r>
                      <a:r>
                        <a:rPr lang="ko-KR" altLang="en-US" sz="2100" dirty="0" err="1">
                          <a:latin typeface="나눔스퀘어_ac" panose="020B0600000101010101" pitchFamily="50" charset="-127"/>
                          <a:ea typeface="나눔스퀘어_ac" panose="020B0600000101010101" pitchFamily="50" charset="-127"/>
                        </a:rPr>
                        <a:t>나노섬유</a:t>
                      </a:r>
                      <a:endParaRPr lang="ko-KR" altLang="en-US" sz="2100" dirty="0">
                        <a:latin typeface="나눔스퀘어_ac" panose="020B0600000101010101" pitchFamily="50" charset="-127"/>
                        <a:ea typeface="나눔스퀘어_ac" panose="020B0600000101010101" pitchFamily="50" charset="-127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76102050"/>
                  </a:ext>
                </a:extLst>
              </a:tr>
              <a:tr h="1308151">
                <a:tc>
                  <a:txBody>
                    <a:bodyPr/>
                    <a:lstStyle/>
                    <a:p>
                      <a:pPr latinLnBrk="1">
                        <a:lnSpc>
                          <a:spcPct val="200000"/>
                        </a:lnSpc>
                      </a:pPr>
                      <a:r>
                        <a:rPr lang="ko-KR" altLang="en-US" sz="2100" dirty="0">
                          <a:latin typeface="나눔스퀘어_ac" panose="020B0600000101010101" pitchFamily="50" charset="-127"/>
                          <a:ea typeface="나눔스퀘어_ac" panose="020B0600000101010101" pitchFamily="50" charset="-127"/>
                        </a:rPr>
                        <a:t>실크에서 </a:t>
                      </a:r>
                      <a:r>
                        <a:rPr lang="ko-KR" altLang="en-US" sz="2100" dirty="0" err="1">
                          <a:latin typeface="나눔스퀘어_ac" panose="020B0600000101010101" pitchFamily="50" charset="-127"/>
                          <a:ea typeface="나눔스퀘어_ac" panose="020B0600000101010101" pitchFamily="50" charset="-127"/>
                        </a:rPr>
                        <a:t>세리신</a:t>
                      </a:r>
                      <a:r>
                        <a:rPr lang="ko-KR" altLang="en-US" sz="2100" dirty="0">
                          <a:latin typeface="나눔스퀘어_ac" panose="020B0600000101010101" pitchFamily="50" charset="-127"/>
                          <a:ea typeface="나눔스퀘어_ac" panose="020B0600000101010101" pitchFamily="50" charset="-127"/>
                        </a:rPr>
                        <a:t> 제거하기 위한 정련 공정을 최적화</a:t>
                      </a:r>
                      <a:endParaRPr lang="en-US" altLang="ko-KR" sz="2100" dirty="0">
                        <a:latin typeface="나눔스퀘어_ac" panose="020B0600000101010101" pitchFamily="50" charset="-127"/>
                        <a:ea typeface="나눔스퀘어_ac" panose="020B0600000101010101" pitchFamily="50" charset="-127"/>
                      </a:endParaRPr>
                    </a:p>
                    <a:p>
                      <a:pPr latinLnBrk="1">
                        <a:lnSpc>
                          <a:spcPct val="200000"/>
                        </a:lnSpc>
                      </a:pPr>
                      <a:r>
                        <a:rPr lang="en-US" altLang="ko-KR" sz="2100" dirty="0">
                          <a:latin typeface="나눔스퀘어_ac" panose="020B0600000101010101" pitchFamily="50" charset="-127"/>
                          <a:ea typeface="나눔스퀘어_ac" panose="020B0600000101010101" pitchFamily="50" charset="-127"/>
                        </a:rPr>
                        <a:t>  - </a:t>
                      </a:r>
                      <a:r>
                        <a:rPr lang="ko-KR" altLang="en-US" sz="2100" dirty="0">
                          <a:latin typeface="나눔스퀘어_ac" panose="020B0600000101010101" pitchFamily="50" charset="-127"/>
                          <a:ea typeface="나눔스퀘어_ac" panose="020B0600000101010101" pitchFamily="50" charset="-127"/>
                        </a:rPr>
                        <a:t>높은 결정성 및 우수한 기계적 물성</a:t>
                      </a:r>
                      <a:endParaRPr lang="en-US" altLang="ko-KR" sz="2100" dirty="0">
                        <a:latin typeface="나눔스퀘어_ac" panose="020B0600000101010101" pitchFamily="50" charset="-127"/>
                        <a:ea typeface="나눔스퀘어_ac" panose="020B0600000101010101" pitchFamily="50" charset="-127"/>
                      </a:endParaRPr>
                    </a:p>
                    <a:p>
                      <a:pPr latinLnBrk="1">
                        <a:lnSpc>
                          <a:spcPct val="200000"/>
                        </a:lnSpc>
                      </a:pPr>
                      <a:r>
                        <a:rPr lang="en-US" altLang="ko-KR" sz="2100" dirty="0">
                          <a:latin typeface="나눔스퀘어_ac" panose="020B0600000101010101" pitchFamily="50" charset="-127"/>
                          <a:ea typeface="나눔스퀘어_ac" panose="020B0600000101010101" pitchFamily="50" charset="-127"/>
                        </a:rPr>
                        <a:t>  - </a:t>
                      </a:r>
                      <a:r>
                        <a:rPr lang="ko-KR" altLang="en-US" sz="2100" dirty="0">
                          <a:latin typeface="나눔스퀘어_ac" panose="020B0600000101010101" pitchFamily="50" charset="-127"/>
                          <a:ea typeface="나눔스퀘어_ac" panose="020B0600000101010101" pitchFamily="50" charset="-127"/>
                        </a:rPr>
                        <a:t>복합재에 있어서 </a:t>
                      </a:r>
                      <a:r>
                        <a:rPr lang="ko-KR" altLang="en-US" sz="2100" b="1" dirty="0">
                          <a:latin typeface="나눔스퀘어_ac" panose="020B0600000101010101" pitchFamily="50" charset="-127"/>
                          <a:ea typeface="나눔스퀘어_ac" panose="020B0600000101010101" pitchFamily="50" charset="-127"/>
                        </a:rPr>
                        <a:t>물성강화제로 사용가능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ko-KR" altLang="en-US" sz="2100" dirty="0">
                          <a:latin typeface="나눔스퀘어_ac" panose="020B0600000101010101" pitchFamily="50" charset="-127"/>
                          <a:ea typeface="나눔스퀘어_ac" panose="020B0600000101010101" pitchFamily="50" charset="-127"/>
                        </a:rPr>
                        <a:t>실크를 용매에 용해하여</a:t>
                      </a:r>
                      <a:r>
                        <a:rPr lang="en-US" altLang="ko-KR" sz="2100" dirty="0">
                          <a:latin typeface="나눔스퀘어_ac" panose="020B0600000101010101" pitchFamily="50" charset="-127"/>
                          <a:ea typeface="나눔스퀘어_ac" panose="020B0600000101010101" pitchFamily="50" charset="-127"/>
                        </a:rPr>
                        <a:t>, </a:t>
                      </a:r>
                      <a:r>
                        <a:rPr lang="ko-KR" altLang="en-US" sz="2100" dirty="0">
                          <a:latin typeface="나눔스퀘어_ac" panose="020B0600000101010101" pitchFamily="50" charset="-127"/>
                          <a:ea typeface="나눔스퀘어_ac" panose="020B0600000101010101" pitchFamily="50" charset="-127"/>
                        </a:rPr>
                        <a:t>용액상태에서 제조한 후 </a:t>
                      </a:r>
                      <a:endParaRPr lang="en-US" altLang="ko-KR" sz="2100" dirty="0">
                        <a:latin typeface="나눔스퀘어_ac" panose="020B0600000101010101" pitchFamily="50" charset="-127"/>
                        <a:ea typeface="나눔스퀘어_ac" panose="020B0600000101010101" pitchFamily="50" charset="-127"/>
                      </a:endParaRPr>
                    </a:p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ko-KR" altLang="en-US" sz="2100" dirty="0">
                          <a:latin typeface="나눔스퀘어_ac" panose="020B0600000101010101" pitchFamily="50" charset="-127"/>
                          <a:ea typeface="나눔스퀘어_ac" panose="020B0600000101010101" pitchFamily="50" charset="-127"/>
                        </a:rPr>
                        <a:t>전기방사법으로 섬유형태로 재생하는 방법</a:t>
                      </a:r>
                      <a:endParaRPr lang="en-US" altLang="ko-KR" sz="2100" dirty="0">
                        <a:latin typeface="나눔스퀘어_ac" panose="020B0600000101010101" pitchFamily="50" charset="-127"/>
                        <a:ea typeface="나눔스퀘어_ac" panose="020B0600000101010101" pitchFamily="50" charset="-127"/>
                      </a:endParaRPr>
                    </a:p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en-US" altLang="ko-KR" sz="2100" dirty="0">
                          <a:latin typeface="나눔스퀘어_ac" panose="020B0600000101010101" pitchFamily="50" charset="-127"/>
                          <a:ea typeface="나눔스퀘어_ac" panose="020B0600000101010101" pitchFamily="50" charset="-127"/>
                        </a:rPr>
                        <a:t>  - </a:t>
                      </a:r>
                      <a:r>
                        <a:rPr lang="ko-KR" altLang="en-US" sz="2100" dirty="0">
                          <a:latin typeface="나눔스퀘어_ac" panose="020B0600000101010101" pitchFamily="50" charset="-127"/>
                          <a:ea typeface="나눔스퀘어_ac" panose="020B0600000101010101" pitchFamily="50" charset="-127"/>
                        </a:rPr>
                        <a:t>결정성 및 기계적 물성 약함</a:t>
                      </a:r>
                      <a:endParaRPr lang="en-US" altLang="ko-KR" sz="2100" dirty="0">
                        <a:latin typeface="나눔스퀘어_ac" panose="020B0600000101010101" pitchFamily="50" charset="-127"/>
                        <a:ea typeface="나눔스퀘어_ac" panose="020B0600000101010101" pitchFamily="50" charset="-127"/>
                      </a:endParaRPr>
                    </a:p>
                    <a:p>
                      <a:pPr marL="0" indent="0" latinLnBrk="1">
                        <a:lnSpc>
                          <a:spcPct val="150000"/>
                        </a:lnSpc>
                        <a:buFontTx/>
                        <a:buNone/>
                      </a:pPr>
                      <a:r>
                        <a:rPr lang="ko-KR" altLang="en-US" sz="2100" dirty="0">
                          <a:latin typeface="나눔스퀘어_ac" panose="020B0600000101010101" pitchFamily="50" charset="-127"/>
                          <a:ea typeface="나눔스퀘어_ac" panose="020B0600000101010101" pitchFamily="50" charset="-127"/>
                        </a:rPr>
                        <a:t>  </a:t>
                      </a:r>
                      <a:r>
                        <a:rPr lang="en-US" altLang="ko-KR" sz="2100" dirty="0">
                          <a:latin typeface="나눔스퀘어_ac" panose="020B0600000101010101" pitchFamily="50" charset="-127"/>
                          <a:ea typeface="나눔스퀘어_ac" panose="020B0600000101010101" pitchFamily="50" charset="-127"/>
                        </a:rPr>
                        <a:t>- </a:t>
                      </a:r>
                      <a:r>
                        <a:rPr lang="ko-KR" altLang="en-US" sz="2100" dirty="0">
                          <a:latin typeface="나눔스퀘어_ac" panose="020B0600000101010101" pitchFamily="50" charset="-127"/>
                          <a:ea typeface="나눔스퀘어_ac" panose="020B0600000101010101" pitchFamily="50" charset="-127"/>
                        </a:rPr>
                        <a:t>용매에 쉽게 용해되어</a:t>
                      </a:r>
                      <a:r>
                        <a:rPr lang="en-US" altLang="ko-KR" sz="2100" dirty="0">
                          <a:latin typeface="나눔스퀘어_ac" panose="020B0600000101010101" pitchFamily="50" charset="-127"/>
                          <a:ea typeface="나눔스퀘어_ac" panose="020B0600000101010101" pitchFamily="50" charset="-127"/>
                        </a:rPr>
                        <a:t>, </a:t>
                      </a:r>
                    </a:p>
                    <a:p>
                      <a:pPr marL="0" indent="0" latinLnBrk="1">
                        <a:lnSpc>
                          <a:spcPct val="150000"/>
                        </a:lnSpc>
                        <a:buFontTx/>
                        <a:buNone/>
                      </a:pPr>
                      <a:r>
                        <a:rPr lang="en-US" altLang="ko-KR" sz="2100" dirty="0">
                          <a:latin typeface="나눔스퀘어_ac" panose="020B0600000101010101" pitchFamily="50" charset="-127"/>
                          <a:ea typeface="나눔스퀘어_ac" panose="020B0600000101010101" pitchFamily="50" charset="-127"/>
                        </a:rPr>
                        <a:t>    </a:t>
                      </a:r>
                      <a:r>
                        <a:rPr lang="ko-KR" altLang="en-US" sz="2100" dirty="0">
                          <a:latin typeface="나눔스퀘어_ac" panose="020B0600000101010101" pitchFamily="50" charset="-127"/>
                          <a:ea typeface="나눔스퀘어_ac" panose="020B0600000101010101" pitchFamily="50" charset="-127"/>
                        </a:rPr>
                        <a:t>나노 복합재의 물성강화제로 사용하기 어려움</a:t>
                      </a:r>
                      <a:endParaRPr lang="en-US" altLang="ko-KR" sz="2100" dirty="0">
                        <a:latin typeface="나눔스퀘어_ac" panose="020B0600000101010101" pitchFamily="50" charset="-127"/>
                        <a:ea typeface="나눔스퀘어_ac" panose="020B0600000101010101" pitchFamily="50" charset="-127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95904867"/>
                  </a:ext>
                </a:extLst>
              </a:tr>
            </a:tbl>
          </a:graphicData>
        </a:graphic>
      </p:graphicFrame>
      <p:pic>
        <p:nvPicPr>
          <p:cNvPr id="41" name="Picture 9">
            <a:extLst>
              <a:ext uri="{FF2B5EF4-FFF2-40B4-BE49-F238E27FC236}">
                <a16:creationId xmlns:a16="http://schemas.microsoft.com/office/drawing/2014/main" id="{B646A58A-F6F1-4CE9-B79A-4FEADA577EC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51413" y="11155553"/>
            <a:ext cx="4314919" cy="3232846"/>
          </a:xfrm>
          <a:prstGeom prst="rect">
            <a:avLst/>
          </a:prstGeom>
          <a:noFill/>
          <a:ln>
            <a:noFill/>
          </a:ln>
          <a:effectLst/>
        </p:spPr>
      </p:pic>
      <p:pic>
        <p:nvPicPr>
          <p:cNvPr id="2" name="그림 1">
            <a:extLst>
              <a:ext uri="{FF2B5EF4-FFF2-40B4-BE49-F238E27FC236}">
                <a16:creationId xmlns:a16="http://schemas.microsoft.com/office/drawing/2014/main" id="{8FF0A7A8-187C-4679-8C4E-3E2CEF225B2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655521" y="11155553"/>
            <a:ext cx="4317033" cy="3232846"/>
          </a:xfrm>
          <a:prstGeom prst="rect">
            <a:avLst/>
          </a:prstGeom>
        </p:spPr>
      </p:pic>
      <p:sp>
        <p:nvSpPr>
          <p:cNvPr id="42" name="TextBox 41">
            <a:extLst>
              <a:ext uri="{FF2B5EF4-FFF2-40B4-BE49-F238E27FC236}">
                <a16:creationId xmlns:a16="http://schemas.microsoft.com/office/drawing/2014/main" id="{0AFC6546-6543-4BF5-8E30-62A84ECD6650}"/>
              </a:ext>
            </a:extLst>
          </p:cNvPr>
          <p:cNvSpPr txBox="1"/>
          <p:nvPr/>
        </p:nvSpPr>
        <p:spPr>
          <a:xfrm>
            <a:off x="6104954" y="14529491"/>
            <a:ext cx="5665799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100" spc="-150" dirty="0">
                <a:latin typeface="나눔스퀘어_ac" panose="020B0600000101010101" pitchFamily="50" charset="-127"/>
                <a:ea typeface="나눔스퀘어_ac" panose="020B0600000101010101" pitchFamily="50" charset="-127"/>
              </a:rPr>
              <a:t>&lt;</a:t>
            </a:r>
            <a:r>
              <a:rPr lang="ko-KR" altLang="en-US" sz="2100" spc="-150" dirty="0">
                <a:latin typeface="나눔스퀘어_ac" panose="020B0600000101010101" pitchFamily="50" charset="-127"/>
                <a:ea typeface="나눔스퀘어_ac" panose="020B0600000101010101" pitchFamily="50" charset="-127"/>
              </a:rPr>
              <a:t>전기방사법에 의한 </a:t>
            </a:r>
            <a:r>
              <a:rPr lang="ko-KR" altLang="en-US" spc="-150" dirty="0"/>
              <a:t>재생 실크 </a:t>
            </a:r>
            <a:r>
              <a:rPr lang="ko-KR" altLang="en-US" spc="-150" dirty="0" err="1"/>
              <a:t>피브로인</a:t>
            </a:r>
            <a:r>
              <a:rPr lang="ko-KR" altLang="en-US" spc="-150" dirty="0"/>
              <a:t> 용액을 방사하여 </a:t>
            </a:r>
            <a:endParaRPr lang="en-US" altLang="ko-KR" spc="-150" dirty="0"/>
          </a:p>
          <a:p>
            <a:pPr algn="ctr"/>
            <a:r>
              <a:rPr lang="ko-KR" altLang="en-US" spc="-150" dirty="0"/>
              <a:t>얻은 </a:t>
            </a:r>
            <a:r>
              <a:rPr lang="ko-KR" altLang="en-US" spc="-150" dirty="0" err="1"/>
              <a:t>재생실크</a:t>
            </a:r>
            <a:r>
              <a:rPr lang="ko-KR" altLang="en-US" spc="-150" dirty="0"/>
              <a:t> </a:t>
            </a:r>
            <a:r>
              <a:rPr lang="ko-KR" altLang="en-US" spc="-150" dirty="0" err="1"/>
              <a:t>피브로인</a:t>
            </a:r>
            <a:r>
              <a:rPr lang="ko-KR" altLang="en-US" spc="-150" dirty="0"/>
              <a:t> </a:t>
            </a:r>
            <a:r>
              <a:rPr lang="ko-KR" altLang="en-US" spc="-150" dirty="0" err="1"/>
              <a:t>나노섬유</a:t>
            </a:r>
            <a:r>
              <a:rPr lang="ko-KR" altLang="en-US" spc="-150" dirty="0"/>
              <a:t> 현미경 사진</a:t>
            </a:r>
            <a:r>
              <a:rPr lang="en-US" altLang="ko-KR" sz="2100" spc="-150" dirty="0">
                <a:latin typeface="나눔스퀘어_ac" panose="020B0600000101010101" pitchFamily="50" charset="-127"/>
                <a:ea typeface="나눔스퀘어_ac" panose="020B0600000101010101" pitchFamily="50" charset="-127"/>
              </a:rPr>
              <a:t>&gt;</a:t>
            </a:r>
          </a:p>
        </p:txBody>
      </p:sp>
    </p:spTree>
    <p:extLst>
      <p:ext uri="{BB962C8B-B14F-4D97-AF65-F5344CB8AC3E}">
        <p14:creationId xmlns:p14="http://schemas.microsoft.com/office/powerpoint/2010/main" val="42035256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대각선 방향의 모서리가 둥근 사각형 4"/>
          <p:cNvSpPr/>
          <p:nvPr/>
        </p:nvSpPr>
        <p:spPr>
          <a:xfrm>
            <a:off x="194555" y="525294"/>
            <a:ext cx="11802890" cy="15536154"/>
          </a:xfrm>
          <a:prstGeom prst="round2DiagRect">
            <a:avLst/>
          </a:prstGeom>
          <a:noFill/>
          <a:ln w="73025" cap="flat">
            <a:gradFill flip="none" rotWithShape="1">
              <a:gsLst>
                <a:gs pos="0">
                  <a:schemeClr val="accent1">
                    <a:lumMod val="5000"/>
                    <a:lumOff val="95000"/>
                  </a:schemeClr>
                </a:gs>
                <a:gs pos="49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4000">
                  <a:srgbClr val="FF0000"/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2700000" scaled="1"/>
              <a:tileRect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4" name="그림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4555" y="120851"/>
            <a:ext cx="4373790" cy="910281"/>
          </a:xfrm>
          <a:prstGeom prst="rect">
            <a:avLst/>
          </a:prstGeom>
          <a:noFill/>
          <a:effectLst>
            <a:softEdge rad="50800"/>
          </a:effectLst>
        </p:spPr>
      </p:pic>
      <p:sp>
        <p:nvSpPr>
          <p:cNvPr id="22" name="모서리가 둥근 직사각형 10">
            <a:extLst>
              <a:ext uri="{FF2B5EF4-FFF2-40B4-BE49-F238E27FC236}">
                <a16:creationId xmlns:a16="http://schemas.microsoft.com/office/drawing/2014/main" id="{2C7BF247-AADC-44BA-AB92-483E4692FE4A}"/>
              </a:ext>
            </a:extLst>
          </p:cNvPr>
          <p:cNvSpPr/>
          <p:nvPr/>
        </p:nvSpPr>
        <p:spPr>
          <a:xfrm>
            <a:off x="414623" y="11802981"/>
            <a:ext cx="11042018" cy="1182675"/>
          </a:xfrm>
          <a:prstGeom prst="roundRect">
            <a:avLst/>
          </a:prstGeom>
          <a:ln>
            <a:solidFill>
              <a:srgbClr val="DA1C21"/>
            </a:solidFill>
          </a:ln>
          <a:effectLst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altLang="ko-KR" sz="2200" dirty="0">
              <a:latin typeface="나눔스퀘어라운드 Regular" panose="020B0600000101010101" pitchFamily="50" charset="-127"/>
              <a:ea typeface="나눔스퀘어라운드 Regular" panose="020B0600000101010101" pitchFamily="50" charset="-127"/>
            </a:endParaRPr>
          </a:p>
        </p:txBody>
      </p:sp>
      <p:sp>
        <p:nvSpPr>
          <p:cNvPr id="23" name="사각형: 둥근 모서리 22">
            <a:extLst>
              <a:ext uri="{FF2B5EF4-FFF2-40B4-BE49-F238E27FC236}">
                <a16:creationId xmlns:a16="http://schemas.microsoft.com/office/drawing/2014/main" id="{5C8DCA9D-FDA4-4C1E-9225-136CE5523910}"/>
              </a:ext>
            </a:extLst>
          </p:cNvPr>
          <p:cNvSpPr/>
          <p:nvPr/>
        </p:nvSpPr>
        <p:spPr>
          <a:xfrm>
            <a:off x="678865" y="11534979"/>
            <a:ext cx="3333114" cy="645512"/>
          </a:xfrm>
          <a:prstGeom prst="roundRect">
            <a:avLst/>
          </a:prstGeom>
          <a:solidFill>
            <a:srgbClr val="DA1C2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3000" b="1" dirty="0"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특허정보</a:t>
            </a:r>
            <a:endParaRPr lang="en-US" altLang="ko-KR" sz="3000" b="1" dirty="0">
              <a:latin typeface="나눔스퀘어 ExtraBold" panose="020B0600000101010101" pitchFamily="50" charset="-127"/>
              <a:ea typeface="나눔스퀘어 ExtraBold" panose="020B0600000101010101" pitchFamily="50" charset="-127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338FC71F-19D9-4D2E-8E3B-D0142C9E9561}"/>
              </a:ext>
            </a:extLst>
          </p:cNvPr>
          <p:cNvSpPr txBox="1"/>
          <p:nvPr/>
        </p:nvSpPr>
        <p:spPr>
          <a:xfrm>
            <a:off x="735360" y="12303637"/>
            <a:ext cx="11019495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ko-KR" altLang="en-US" sz="2300" dirty="0">
                <a:latin typeface="나눔스퀘어_ac" panose="020B0600000101010101" pitchFamily="50" charset="-127"/>
                <a:ea typeface="나눔스퀘어_ac" panose="020B0600000101010101" pitchFamily="50" charset="-127"/>
              </a:rPr>
              <a:t>「실크 </a:t>
            </a:r>
            <a:r>
              <a:rPr lang="ko-KR" altLang="en-US" sz="2300" dirty="0" err="1">
                <a:latin typeface="나눔스퀘어_ac" panose="020B0600000101010101" pitchFamily="50" charset="-127"/>
                <a:ea typeface="나눔스퀘어_ac" panose="020B0600000101010101" pitchFamily="50" charset="-127"/>
              </a:rPr>
              <a:t>피브로인</a:t>
            </a:r>
            <a:r>
              <a:rPr lang="ko-KR" altLang="en-US" sz="2300" dirty="0">
                <a:latin typeface="나눔스퀘어_ac" panose="020B0600000101010101" pitchFamily="50" charset="-127"/>
                <a:ea typeface="나눔스퀘어_ac" panose="020B0600000101010101" pitchFamily="50" charset="-127"/>
              </a:rPr>
              <a:t> </a:t>
            </a:r>
            <a:r>
              <a:rPr lang="ko-KR" altLang="en-US" sz="2300" dirty="0" err="1">
                <a:latin typeface="나눔스퀘어_ac" panose="020B0600000101010101" pitchFamily="50" charset="-127"/>
                <a:ea typeface="나눔스퀘어_ac" panose="020B0600000101010101" pitchFamily="50" charset="-127"/>
              </a:rPr>
              <a:t>나노섬유의</a:t>
            </a:r>
            <a:r>
              <a:rPr lang="ko-KR" altLang="en-US" sz="2300" dirty="0">
                <a:latin typeface="나눔스퀘어_ac" panose="020B0600000101010101" pitchFamily="50" charset="-127"/>
                <a:ea typeface="나눔스퀘어_ac" panose="020B0600000101010101" pitchFamily="50" charset="-127"/>
              </a:rPr>
              <a:t> 제조 방법</a:t>
            </a:r>
            <a:r>
              <a:rPr lang="ko-KR" altLang="en-US" sz="2300" spc="-150" dirty="0">
                <a:latin typeface="나눔스퀘어_ac" panose="020B0600000101010101" pitchFamily="50" charset="-127"/>
                <a:ea typeface="나눔스퀘어_ac" panose="020B0600000101010101" pitchFamily="50" charset="-127"/>
              </a:rPr>
              <a:t>」  </a:t>
            </a:r>
            <a:r>
              <a:rPr lang="en-US" altLang="ko-KR" sz="2300" spc="-150" dirty="0">
                <a:latin typeface="나눔스퀘어_ac" panose="020B0600000101010101" pitchFamily="50" charset="-127"/>
                <a:ea typeface="나눔스퀘어_ac" panose="020B0600000101010101" pitchFamily="50" charset="-127"/>
              </a:rPr>
              <a:t>[KR </a:t>
            </a:r>
            <a:r>
              <a:rPr lang="en-US" altLang="ko-KR" sz="2300" dirty="0">
                <a:latin typeface="나눔스퀘어_ac" panose="020B0600000101010101" pitchFamily="50" charset="-127"/>
                <a:ea typeface="나눔스퀘어_ac" panose="020B0600000101010101" pitchFamily="50" charset="-127"/>
              </a:rPr>
              <a:t>10-1447256</a:t>
            </a:r>
            <a:r>
              <a:rPr lang="ko-KR" altLang="en-US" sz="2300" dirty="0">
                <a:latin typeface="나눔스퀘어_ac" panose="020B0600000101010101" pitchFamily="50" charset="-127"/>
                <a:ea typeface="나눔스퀘어_ac" panose="020B0600000101010101" pitchFamily="50" charset="-127"/>
              </a:rPr>
              <a:t>호</a:t>
            </a:r>
            <a:r>
              <a:rPr lang="ko-KR" altLang="en-US" sz="2300" spc="-150" dirty="0">
                <a:latin typeface="나눔스퀘어_ac" panose="020B0600000101010101" pitchFamily="50" charset="-127"/>
                <a:ea typeface="나눔스퀘어_ac" panose="020B0600000101010101" pitchFamily="50" charset="-127"/>
              </a:rPr>
              <a:t> </a:t>
            </a:r>
            <a:r>
              <a:rPr lang="en-US" altLang="ko-KR" sz="2300" spc="-150" dirty="0">
                <a:latin typeface="나눔스퀘어_ac" panose="020B0600000101010101" pitchFamily="50" charset="-127"/>
                <a:ea typeface="나눔스퀘어_ac" panose="020B0600000101010101" pitchFamily="50" charset="-127"/>
              </a:rPr>
              <a:t>(2014.09.26)]</a:t>
            </a:r>
          </a:p>
        </p:txBody>
      </p:sp>
      <p:sp>
        <p:nvSpPr>
          <p:cNvPr id="27" name="모서리가 둥근 직사각형 10">
            <a:extLst>
              <a:ext uri="{FF2B5EF4-FFF2-40B4-BE49-F238E27FC236}">
                <a16:creationId xmlns:a16="http://schemas.microsoft.com/office/drawing/2014/main" id="{C765CF2E-88A8-4C08-ADEB-B034F1770332}"/>
              </a:ext>
            </a:extLst>
          </p:cNvPr>
          <p:cNvSpPr/>
          <p:nvPr/>
        </p:nvSpPr>
        <p:spPr>
          <a:xfrm>
            <a:off x="407998" y="13545648"/>
            <a:ext cx="11019223" cy="1780489"/>
          </a:xfrm>
          <a:prstGeom prst="roundRect">
            <a:avLst/>
          </a:prstGeom>
          <a:ln>
            <a:solidFill>
              <a:srgbClr val="DA1C21"/>
            </a:solidFill>
          </a:ln>
          <a:effectLst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altLang="ko-KR" sz="2200" dirty="0">
              <a:latin typeface="나눔스퀘어라운드 Regular" panose="020B0600000101010101" pitchFamily="50" charset="-127"/>
              <a:ea typeface="나눔스퀘어라운드 Regular" panose="020B0600000101010101" pitchFamily="50" charset="-127"/>
            </a:endParaRPr>
          </a:p>
        </p:txBody>
      </p:sp>
      <p:sp>
        <p:nvSpPr>
          <p:cNvPr id="28" name="사각형: 둥근 모서리 27">
            <a:extLst>
              <a:ext uri="{FF2B5EF4-FFF2-40B4-BE49-F238E27FC236}">
                <a16:creationId xmlns:a16="http://schemas.microsoft.com/office/drawing/2014/main" id="{AF08AAB2-4F97-4A07-9005-8E978B946FB5}"/>
              </a:ext>
            </a:extLst>
          </p:cNvPr>
          <p:cNvSpPr/>
          <p:nvPr/>
        </p:nvSpPr>
        <p:spPr>
          <a:xfrm>
            <a:off x="672241" y="13277647"/>
            <a:ext cx="3700976" cy="645512"/>
          </a:xfrm>
          <a:prstGeom prst="roundRect">
            <a:avLst/>
          </a:prstGeom>
          <a:solidFill>
            <a:srgbClr val="DA1C2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3000" b="1" dirty="0"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연락처 및 협력분야</a:t>
            </a:r>
            <a:endParaRPr lang="en-US" altLang="ko-KR" sz="3000" b="1" dirty="0">
              <a:latin typeface="나눔스퀘어 ExtraBold" panose="020B0600000101010101" pitchFamily="50" charset="-127"/>
              <a:ea typeface="나눔스퀘어 ExtraBold" panose="020B0600000101010101" pitchFamily="50" charset="-127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48973ED3-2240-44AB-9542-AF43DA99CA89}"/>
              </a:ext>
            </a:extLst>
          </p:cNvPr>
          <p:cNvSpPr txBox="1"/>
          <p:nvPr/>
        </p:nvSpPr>
        <p:spPr>
          <a:xfrm>
            <a:off x="728736" y="13946919"/>
            <a:ext cx="11019495" cy="11031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2300" dirty="0">
                <a:latin typeface="나눔스퀘어_ac" panose="020B0600000101010101" pitchFamily="50" charset="-127"/>
                <a:ea typeface="나눔스퀘어_ac" panose="020B0600000101010101" pitchFamily="50" charset="-127"/>
              </a:rPr>
              <a:t>경북대학교 </a:t>
            </a:r>
            <a:r>
              <a:rPr lang="ko-KR" altLang="en-US" sz="2300" dirty="0" err="1">
                <a:latin typeface="나눔스퀘어_ac" panose="020B0600000101010101" pitchFamily="50" charset="-127"/>
                <a:ea typeface="나눔스퀘어_ac" panose="020B0600000101010101" pitchFamily="50" charset="-127"/>
              </a:rPr>
              <a:t>바이오섬유소재학과</a:t>
            </a:r>
            <a:r>
              <a:rPr lang="ko-KR" altLang="en-US" sz="2300" dirty="0">
                <a:latin typeface="나눔스퀘어_ac" panose="020B0600000101010101" pitchFamily="50" charset="-127"/>
                <a:ea typeface="나눔스퀘어_ac" panose="020B0600000101010101" pitchFamily="50" charset="-127"/>
              </a:rPr>
              <a:t>  엄인철 교수</a:t>
            </a:r>
            <a:r>
              <a:rPr lang="en-US" altLang="ko-KR" sz="2300" dirty="0">
                <a:latin typeface="나눔스퀘어_ac" panose="020B0600000101010101" pitchFamily="50" charset="-127"/>
                <a:ea typeface="나눔스퀘어_ac" panose="020B0600000101010101" pitchFamily="50" charset="-127"/>
              </a:rPr>
              <a:t>(053-950-7757, icum@knu.ac.kr)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2300" dirty="0">
                <a:latin typeface="나눔스퀘어_ac" panose="020B0600000101010101" pitchFamily="50" charset="-127"/>
                <a:ea typeface="나눔스퀘어_ac" panose="020B0600000101010101" pitchFamily="50" charset="-127"/>
              </a:rPr>
              <a:t>경북대학교기술지주㈜  박지인 대리 </a:t>
            </a:r>
            <a:r>
              <a:rPr lang="en-US" altLang="ko-KR" sz="2300" dirty="0">
                <a:latin typeface="나눔스퀘어_ac" panose="020B0600000101010101" pitchFamily="50" charset="-127"/>
                <a:ea typeface="나눔스퀘어_ac" panose="020B0600000101010101" pitchFamily="50" charset="-127"/>
              </a:rPr>
              <a:t>(053-950-2363, jiin@knu.ac.kr)</a:t>
            </a:r>
          </a:p>
        </p:txBody>
      </p:sp>
      <p:sp>
        <p:nvSpPr>
          <p:cNvPr id="7" name="직사각형 6">
            <a:extLst>
              <a:ext uri="{FF2B5EF4-FFF2-40B4-BE49-F238E27FC236}">
                <a16:creationId xmlns:a16="http://schemas.microsoft.com/office/drawing/2014/main" id="{58BC36BB-430F-49A6-B3DA-37466E3EF3AB}"/>
              </a:ext>
            </a:extLst>
          </p:cNvPr>
          <p:cNvSpPr/>
          <p:nvPr/>
        </p:nvSpPr>
        <p:spPr>
          <a:xfrm>
            <a:off x="4790662" y="13277647"/>
            <a:ext cx="5148469" cy="645512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2300" b="1" dirty="0"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기술이전</a:t>
            </a:r>
          </a:p>
        </p:txBody>
      </p:sp>
      <p:sp>
        <p:nvSpPr>
          <p:cNvPr id="35" name="모서리가 둥근 직사각형 10">
            <a:extLst>
              <a:ext uri="{FF2B5EF4-FFF2-40B4-BE49-F238E27FC236}">
                <a16:creationId xmlns:a16="http://schemas.microsoft.com/office/drawing/2014/main" id="{45F013A3-C5F3-4226-8D8E-988B1C69A4BF}"/>
              </a:ext>
            </a:extLst>
          </p:cNvPr>
          <p:cNvSpPr/>
          <p:nvPr/>
        </p:nvSpPr>
        <p:spPr>
          <a:xfrm>
            <a:off x="362725" y="3137424"/>
            <a:ext cx="11064496" cy="3191813"/>
          </a:xfrm>
          <a:prstGeom prst="roundRect">
            <a:avLst/>
          </a:prstGeom>
          <a:ln>
            <a:solidFill>
              <a:srgbClr val="DA1C21"/>
            </a:solidFill>
          </a:ln>
          <a:effectLst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altLang="ko-KR" sz="2200" dirty="0">
              <a:latin typeface="나눔스퀘어라운드 Regular" panose="020B0600000101010101" pitchFamily="50" charset="-127"/>
              <a:ea typeface="나눔스퀘어라운드 Regular" panose="020B0600000101010101" pitchFamily="50" charset="-127"/>
            </a:endParaRPr>
          </a:p>
        </p:txBody>
      </p:sp>
      <p:sp>
        <p:nvSpPr>
          <p:cNvPr id="37" name="사각형: 둥근 모서리 36">
            <a:extLst>
              <a:ext uri="{FF2B5EF4-FFF2-40B4-BE49-F238E27FC236}">
                <a16:creationId xmlns:a16="http://schemas.microsoft.com/office/drawing/2014/main" id="{A9A68C1E-9189-48A0-8296-F3BA595B61AA}"/>
              </a:ext>
            </a:extLst>
          </p:cNvPr>
          <p:cNvSpPr/>
          <p:nvPr/>
        </p:nvSpPr>
        <p:spPr>
          <a:xfrm>
            <a:off x="624154" y="2834547"/>
            <a:ext cx="3349182" cy="645512"/>
          </a:xfrm>
          <a:prstGeom prst="roundRect">
            <a:avLst/>
          </a:prstGeom>
          <a:solidFill>
            <a:srgbClr val="DA1C2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3000" b="1" dirty="0"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적용분야</a:t>
            </a:r>
            <a:endParaRPr lang="en-US" altLang="ko-KR" sz="3000" b="1" dirty="0">
              <a:latin typeface="나눔스퀘어 ExtraBold" panose="020B0600000101010101" pitchFamily="50" charset="-127"/>
              <a:ea typeface="나눔스퀘어 ExtraBold" panose="020B0600000101010101" pitchFamily="50" charset="-127"/>
            </a:endParaRPr>
          </a:p>
        </p:txBody>
      </p:sp>
      <p:sp>
        <p:nvSpPr>
          <p:cNvPr id="48" name="모서리가 둥근 직사각형 10">
            <a:extLst>
              <a:ext uri="{FF2B5EF4-FFF2-40B4-BE49-F238E27FC236}">
                <a16:creationId xmlns:a16="http://schemas.microsoft.com/office/drawing/2014/main" id="{9561B85E-CB73-4EEA-A7FD-EC3AD03D8CDA}"/>
              </a:ext>
            </a:extLst>
          </p:cNvPr>
          <p:cNvSpPr/>
          <p:nvPr/>
        </p:nvSpPr>
        <p:spPr>
          <a:xfrm>
            <a:off x="367538" y="6951896"/>
            <a:ext cx="11089103" cy="4326181"/>
          </a:xfrm>
          <a:prstGeom prst="roundRect">
            <a:avLst/>
          </a:prstGeom>
          <a:ln>
            <a:solidFill>
              <a:srgbClr val="DA1C21"/>
            </a:solidFill>
          </a:ln>
          <a:effectLst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altLang="ko-KR" sz="2200" dirty="0">
              <a:latin typeface="나눔스퀘어라운드 Regular" panose="020B0600000101010101" pitchFamily="50" charset="-127"/>
              <a:ea typeface="나눔스퀘어라운드 Regular" panose="020B0600000101010101" pitchFamily="50" charset="-127"/>
            </a:endParaRPr>
          </a:p>
        </p:txBody>
      </p:sp>
      <p:sp>
        <p:nvSpPr>
          <p:cNvPr id="49" name="사각형: 둥근 모서리 48">
            <a:extLst>
              <a:ext uri="{FF2B5EF4-FFF2-40B4-BE49-F238E27FC236}">
                <a16:creationId xmlns:a16="http://schemas.microsoft.com/office/drawing/2014/main" id="{794A47F0-1CF9-41F7-8E08-F6D2AA3A14B5}"/>
              </a:ext>
            </a:extLst>
          </p:cNvPr>
          <p:cNvSpPr/>
          <p:nvPr/>
        </p:nvSpPr>
        <p:spPr>
          <a:xfrm>
            <a:off x="670251" y="6558349"/>
            <a:ext cx="3341728" cy="645512"/>
          </a:xfrm>
          <a:prstGeom prst="roundRect">
            <a:avLst/>
          </a:prstGeom>
          <a:solidFill>
            <a:srgbClr val="DA1C2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3000" b="1" dirty="0"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시장현황</a:t>
            </a:r>
            <a:endParaRPr lang="en-US" altLang="ko-KR" sz="3000" b="1" dirty="0">
              <a:latin typeface="나눔스퀘어 ExtraBold" panose="020B0600000101010101" pitchFamily="50" charset="-127"/>
              <a:ea typeface="나눔스퀘어 ExtraBold" panose="020B0600000101010101" pitchFamily="50" charset="-127"/>
            </a:endParaRPr>
          </a:p>
        </p:txBody>
      </p:sp>
      <p:sp>
        <p:nvSpPr>
          <p:cNvPr id="50" name="모서리가 둥근 직사각형 26">
            <a:extLst>
              <a:ext uri="{FF2B5EF4-FFF2-40B4-BE49-F238E27FC236}">
                <a16:creationId xmlns:a16="http://schemas.microsoft.com/office/drawing/2014/main" id="{9A0498E1-7F44-48BC-938E-3B4F9D19B19D}"/>
              </a:ext>
            </a:extLst>
          </p:cNvPr>
          <p:cNvSpPr/>
          <p:nvPr/>
        </p:nvSpPr>
        <p:spPr>
          <a:xfrm>
            <a:off x="447831" y="7351944"/>
            <a:ext cx="10872058" cy="3731143"/>
          </a:xfrm>
          <a:prstGeom prst="roundRect">
            <a:avLst>
              <a:gd name="adj" fmla="val 15293"/>
            </a:avLst>
          </a:prstGeom>
          <a:ln>
            <a:noFill/>
          </a:ln>
          <a:effectLst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t"/>
          <a:lstStyle/>
          <a:p>
            <a:pPr marL="342900" lvl="0" indent="-342900" fontAlgn="base">
              <a:buFont typeface="Arial" panose="020B0604020202020204" pitchFamily="34" charset="0"/>
              <a:buChar char="•"/>
            </a:pPr>
            <a:endParaRPr lang="en-US" altLang="ko-KR" sz="2200" dirty="0">
              <a:latin typeface="나눔스퀘어라운드 Regular" panose="020B0600000101010101" pitchFamily="50" charset="-127"/>
              <a:ea typeface="나눔스퀘어라운드 Regular" panose="020B0600000101010101" pitchFamily="50" charset="-127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F0C24044-33BC-4761-9E00-248767B4DEF8}"/>
              </a:ext>
            </a:extLst>
          </p:cNvPr>
          <p:cNvSpPr txBox="1"/>
          <p:nvPr/>
        </p:nvSpPr>
        <p:spPr>
          <a:xfrm>
            <a:off x="354006" y="1245848"/>
            <a:ext cx="11805739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4500" b="1" spc="-150" dirty="0">
                <a:solidFill>
                  <a:schemeClr val="accent1">
                    <a:lumMod val="50000"/>
                  </a:schemeClr>
                </a:solidFill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결정성이 우수한 실크 </a:t>
            </a:r>
            <a:r>
              <a:rPr lang="ko-KR" altLang="en-US" sz="4500" b="1" spc="-150" dirty="0" err="1">
                <a:solidFill>
                  <a:schemeClr val="accent1">
                    <a:lumMod val="50000"/>
                  </a:schemeClr>
                </a:solidFill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피브로인</a:t>
            </a:r>
            <a:r>
              <a:rPr lang="ko-KR" altLang="en-US" sz="4500" b="1" spc="-150" dirty="0">
                <a:solidFill>
                  <a:schemeClr val="accent1">
                    <a:lumMod val="50000"/>
                  </a:schemeClr>
                </a:solidFill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 </a:t>
            </a:r>
            <a:r>
              <a:rPr lang="ko-KR" altLang="en-US" sz="4500" b="1" spc="-150" dirty="0" err="1">
                <a:solidFill>
                  <a:schemeClr val="accent1">
                    <a:lumMod val="50000"/>
                  </a:schemeClr>
                </a:solidFill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나노섬유</a:t>
            </a:r>
            <a:r>
              <a:rPr lang="ko-KR" altLang="en-US" sz="4500" b="1" spc="-150" dirty="0">
                <a:solidFill>
                  <a:schemeClr val="accent1">
                    <a:lumMod val="50000"/>
                  </a:schemeClr>
                </a:solidFill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 제조 방법</a:t>
            </a:r>
            <a:endParaRPr lang="en-US" altLang="ko-KR" sz="4500" b="1" spc="-150" dirty="0">
              <a:solidFill>
                <a:schemeClr val="accent1">
                  <a:lumMod val="50000"/>
                </a:schemeClr>
              </a:solidFill>
              <a:latin typeface="나눔스퀘어 ExtraBold" panose="020B0600000101010101" pitchFamily="50" charset="-127"/>
              <a:ea typeface="나눔스퀘어 ExtraBold" panose="020B0600000101010101" pitchFamily="50" charset="-127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585134B8-3029-4201-9384-6A77D1E7DC7C}"/>
              </a:ext>
            </a:extLst>
          </p:cNvPr>
          <p:cNvSpPr txBox="1"/>
          <p:nvPr/>
        </p:nvSpPr>
        <p:spPr>
          <a:xfrm>
            <a:off x="8084859" y="2306404"/>
            <a:ext cx="3108543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500" b="1" spc="-100" dirty="0">
                <a:latin typeface="나눔스퀘어 Bold" panose="020B0600000101010101" pitchFamily="50" charset="-127"/>
                <a:ea typeface="나눔스퀘어 Bold" panose="020B0600000101010101" pitchFamily="50" charset="-127"/>
              </a:rPr>
              <a:t>경북대학교 엄인철 교수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29BBC3EC-ACCC-4692-873B-A46B53EF0FA9}"/>
              </a:ext>
            </a:extLst>
          </p:cNvPr>
          <p:cNvSpPr txBox="1"/>
          <p:nvPr/>
        </p:nvSpPr>
        <p:spPr>
          <a:xfrm>
            <a:off x="6371796" y="10394302"/>
            <a:ext cx="4912456" cy="7540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300" spc="-150" dirty="0">
                <a:latin typeface="나눔스퀘어_ac" panose="020B0600000101010101" pitchFamily="50" charset="-127"/>
                <a:ea typeface="나눔스퀘어_ac" panose="020B0600000101010101" pitchFamily="50" charset="-127"/>
              </a:rPr>
              <a:t>&lt;</a:t>
            </a:r>
            <a:r>
              <a:rPr lang="ko-KR" altLang="en-US" sz="2300" spc="-150" dirty="0">
                <a:latin typeface="나눔스퀘어_ac" panose="020B0600000101010101" pitchFamily="50" charset="-127"/>
                <a:ea typeface="나눔스퀘어_ac" panose="020B0600000101010101" pitchFamily="50" charset="-127"/>
              </a:rPr>
              <a:t>메디컬 섬유소재 시장전망</a:t>
            </a:r>
            <a:r>
              <a:rPr lang="en-US" altLang="ko-KR" sz="2300" spc="-150" dirty="0">
                <a:latin typeface="나눔스퀘어_ac" panose="020B0600000101010101" pitchFamily="50" charset="-127"/>
                <a:ea typeface="나눔스퀘어_ac" panose="020B0600000101010101" pitchFamily="50" charset="-127"/>
              </a:rPr>
              <a:t>(2019~2024)&gt;</a:t>
            </a:r>
          </a:p>
          <a:p>
            <a:pPr algn="ctr"/>
            <a:r>
              <a:rPr lang="ko-KR" altLang="en-US" sz="2000" spc="-150" dirty="0">
                <a:latin typeface="나눔스퀘어_ac" panose="020B0600000101010101" pitchFamily="50" charset="-127"/>
                <a:ea typeface="나눔스퀘어_ac" panose="020B0600000101010101" pitchFamily="50" charset="-127"/>
              </a:rPr>
              <a:t> </a:t>
            </a:r>
            <a:r>
              <a:rPr lang="en-US" altLang="ko-KR" sz="2000" spc="-150" dirty="0">
                <a:latin typeface="나눔스퀘어_ac" panose="020B0600000101010101" pitchFamily="50" charset="-127"/>
                <a:ea typeface="나눔스퀘어_ac" panose="020B0600000101010101" pitchFamily="50" charset="-127"/>
              </a:rPr>
              <a:t>(</a:t>
            </a:r>
            <a:r>
              <a:rPr lang="ko-KR" altLang="en-US" sz="2000" spc="-150" dirty="0">
                <a:latin typeface="나눔스퀘어_ac" panose="020B0600000101010101" pitchFamily="50" charset="-127"/>
                <a:ea typeface="나눔스퀘어_ac" panose="020B0600000101010101" pitchFamily="50" charset="-127"/>
              </a:rPr>
              <a:t>출처</a:t>
            </a:r>
            <a:r>
              <a:rPr lang="en-US" altLang="ko-KR" sz="2000" spc="-150" dirty="0">
                <a:latin typeface="나눔스퀘어_ac" panose="020B0600000101010101" pitchFamily="50" charset="-127"/>
                <a:ea typeface="나눔스퀘어_ac" panose="020B0600000101010101" pitchFamily="50" charset="-127"/>
              </a:rPr>
              <a:t>: </a:t>
            </a:r>
            <a:r>
              <a:rPr lang="ko-KR" altLang="en-US" sz="2000" spc="-150" dirty="0" err="1">
                <a:latin typeface="나눔스퀘어_ac" panose="020B0600000101010101" pitchFamily="50" charset="-127"/>
                <a:ea typeface="나눔스퀘어_ac" panose="020B0600000101010101" pitchFamily="50" charset="-127"/>
              </a:rPr>
              <a:t>테크나비오</a:t>
            </a:r>
            <a:r>
              <a:rPr lang="ko-KR" altLang="en-US" sz="2000" spc="-150" dirty="0">
                <a:latin typeface="나눔스퀘어_ac" panose="020B0600000101010101" pitchFamily="50" charset="-127"/>
                <a:ea typeface="나눔스퀘어_ac" panose="020B0600000101010101" pitchFamily="50" charset="-127"/>
              </a:rPr>
              <a:t> </a:t>
            </a:r>
            <a:r>
              <a:rPr lang="en-US" altLang="ko-KR" sz="2000" spc="-150" dirty="0">
                <a:latin typeface="나눔스퀘어_ac" panose="020B0600000101010101" pitchFamily="50" charset="-127"/>
                <a:ea typeface="나눔스퀘어_ac" panose="020B0600000101010101" pitchFamily="50" charset="-127"/>
              </a:rPr>
              <a:t>(KISTEP </a:t>
            </a:r>
            <a:r>
              <a:rPr lang="ko-KR" altLang="en-US" sz="2000" spc="-150" dirty="0">
                <a:latin typeface="나눔스퀘어_ac" panose="020B0600000101010101" pitchFamily="50" charset="-127"/>
                <a:ea typeface="나눔스퀘어_ac" panose="020B0600000101010101" pitchFamily="50" charset="-127"/>
              </a:rPr>
              <a:t>재인용</a:t>
            </a:r>
            <a:r>
              <a:rPr lang="en-US" altLang="ko-KR" sz="2000" spc="-150" dirty="0">
                <a:latin typeface="나눔스퀘어_ac" panose="020B0600000101010101" pitchFamily="50" charset="-127"/>
                <a:ea typeface="나눔스퀘어_ac" panose="020B0600000101010101" pitchFamily="50" charset="-127"/>
              </a:rPr>
              <a:t>))</a:t>
            </a:r>
            <a:endParaRPr lang="ko-KR" altLang="en-US" sz="2000" spc="-150" dirty="0">
              <a:latin typeface="나눔스퀘어_ac" panose="020B0600000101010101" pitchFamily="50" charset="-127"/>
              <a:ea typeface="나눔스퀘어_ac" panose="020B0600000101010101" pitchFamily="50" charset="-127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09C99E60-394A-4CDB-AA30-A0473FA65BC1}"/>
              </a:ext>
            </a:extLst>
          </p:cNvPr>
          <p:cNvSpPr txBox="1"/>
          <p:nvPr/>
        </p:nvSpPr>
        <p:spPr>
          <a:xfrm>
            <a:off x="504885" y="10394302"/>
            <a:ext cx="5729564" cy="7540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300" spc="-150" dirty="0">
                <a:latin typeface="나눔스퀘어_ac" panose="020B0600000101010101" pitchFamily="50" charset="-127"/>
                <a:ea typeface="나눔스퀘어_ac" panose="020B0600000101010101" pitchFamily="50" charset="-127"/>
              </a:rPr>
              <a:t>&lt;</a:t>
            </a:r>
            <a:r>
              <a:rPr lang="ko-KR" altLang="en-US" sz="2300" spc="-150" dirty="0">
                <a:latin typeface="나눔스퀘어_ac" panose="020B0600000101010101" pitchFamily="50" charset="-127"/>
                <a:ea typeface="나눔스퀘어_ac" panose="020B0600000101010101" pitchFamily="50" charset="-127"/>
              </a:rPr>
              <a:t>세계 의료용 스마트 섬유 시장규모</a:t>
            </a:r>
            <a:r>
              <a:rPr lang="en-US" altLang="ko-KR" sz="2300" spc="-150" dirty="0">
                <a:latin typeface="나눔스퀘어_ac" panose="020B0600000101010101" pitchFamily="50" charset="-127"/>
                <a:ea typeface="나눔스퀘어_ac" panose="020B0600000101010101" pitchFamily="50" charset="-127"/>
              </a:rPr>
              <a:t>(2021~2031)&gt;</a:t>
            </a:r>
          </a:p>
          <a:p>
            <a:pPr algn="ctr"/>
            <a:r>
              <a:rPr lang="ko-KR" altLang="en-US" sz="2000" spc="-150" dirty="0">
                <a:latin typeface="나눔스퀘어_ac" panose="020B0600000101010101" pitchFamily="50" charset="-127"/>
                <a:ea typeface="나눔스퀘어_ac" panose="020B0600000101010101" pitchFamily="50" charset="-127"/>
              </a:rPr>
              <a:t> </a:t>
            </a:r>
            <a:r>
              <a:rPr lang="en-US" altLang="ko-KR" sz="2000" spc="-150" dirty="0">
                <a:latin typeface="나눔스퀘어_ac" panose="020B0600000101010101" pitchFamily="50" charset="-127"/>
                <a:ea typeface="나눔스퀘어_ac" panose="020B0600000101010101" pitchFamily="50" charset="-127"/>
              </a:rPr>
              <a:t>(</a:t>
            </a:r>
            <a:r>
              <a:rPr lang="ko-KR" altLang="en-US" sz="2000" spc="-150" dirty="0">
                <a:latin typeface="나눔스퀘어_ac" panose="020B0600000101010101" pitchFamily="50" charset="-127"/>
                <a:ea typeface="나눔스퀘어_ac" panose="020B0600000101010101" pitchFamily="50" charset="-127"/>
              </a:rPr>
              <a:t>출처</a:t>
            </a:r>
            <a:r>
              <a:rPr lang="en-US" altLang="ko-KR" sz="2000" spc="-150" dirty="0">
                <a:latin typeface="나눔스퀘어_ac" panose="020B0600000101010101" pitchFamily="50" charset="-127"/>
                <a:ea typeface="나눔스퀘어_ac" panose="020B0600000101010101" pitchFamily="50" charset="-127"/>
              </a:rPr>
              <a:t>:  Business</a:t>
            </a:r>
            <a:r>
              <a:rPr lang="ko-KR" altLang="en-US" sz="2000" spc="-150" dirty="0">
                <a:latin typeface="나눔스퀘어_ac" panose="020B0600000101010101" pitchFamily="50" charset="-127"/>
                <a:ea typeface="나눔스퀘어_ac" panose="020B0600000101010101" pitchFamily="50" charset="-127"/>
              </a:rPr>
              <a:t> </a:t>
            </a:r>
            <a:r>
              <a:rPr lang="en-US" altLang="ko-KR" sz="2000" spc="-150" dirty="0">
                <a:latin typeface="나눔스퀘어_ac" panose="020B0600000101010101" pitchFamily="50" charset="-127"/>
                <a:ea typeface="나눔스퀘어_ac" panose="020B0600000101010101" pitchFamily="50" charset="-127"/>
              </a:rPr>
              <a:t>Research Insights)</a:t>
            </a:r>
            <a:endParaRPr lang="ko-KR" altLang="en-US" sz="2000" spc="-150" dirty="0">
              <a:latin typeface="나눔스퀘어_ac" panose="020B0600000101010101" pitchFamily="50" charset="-127"/>
              <a:ea typeface="나눔스퀘어_ac" panose="020B0600000101010101" pitchFamily="50" charset="-127"/>
            </a:endParaRPr>
          </a:p>
        </p:txBody>
      </p:sp>
      <p:pic>
        <p:nvPicPr>
          <p:cNvPr id="34" name="그림 33">
            <a:extLst>
              <a:ext uri="{FF2B5EF4-FFF2-40B4-BE49-F238E27FC236}">
                <a16:creationId xmlns:a16="http://schemas.microsoft.com/office/drawing/2014/main" id="{4340589C-E5F0-48D6-A765-A0DA5848143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4885" y="7564154"/>
            <a:ext cx="5552616" cy="2668140"/>
          </a:xfrm>
          <a:prstGeom prst="rect">
            <a:avLst/>
          </a:prstGeom>
        </p:spPr>
      </p:pic>
      <p:pic>
        <p:nvPicPr>
          <p:cNvPr id="39" name="그림 38">
            <a:extLst>
              <a:ext uri="{FF2B5EF4-FFF2-40B4-BE49-F238E27FC236}">
                <a16:creationId xmlns:a16="http://schemas.microsoft.com/office/drawing/2014/main" id="{5BF5558E-36C5-43C4-AD32-36199B849BF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22535" y="7558762"/>
            <a:ext cx="5048250" cy="2662346"/>
          </a:xfrm>
          <a:prstGeom prst="rect">
            <a:avLst/>
          </a:prstGeom>
        </p:spPr>
      </p:pic>
      <p:sp>
        <p:nvSpPr>
          <p:cNvPr id="40" name="모서리가 둥근 직사각형 26">
            <a:extLst>
              <a:ext uri="{FF2B5EF4-FFF2-40B4-BE49-F238E27FC236}">
                <a16:creationId xmlns:a16="http://schemas.microsoft.com/office/drawing/2014/main" id="{39AEE526-1490-4014-A885-A269C2EE36FC}"/>
              </a:ext>
            </a:extLst>
          </p:cNvPr>
          <p:cNvSpPr/>
          <p:nvPr/>
        </p:nvSpPr>
        <p:spPr>
          <a:xfrm>
            <a:off x="1099588" y="5719513"/>
            <a:ext cx="2208590" cy="496209"/>
          </a:xfrm>
          <a:prstGeom prst="roundRect">
            <a:avLst>
              <a:gd name="adj" fmla="val 15293"/>
            </a:avLst>
          </a:prstGeom>
          <a:ln>
            <a:noFill/>
          </a:ln>
          <a:effectLst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t"/>
          <a:lstStyle/>
          <a:p>
            <a:pPr marL="342900" indent="-342900" algn="just">
              <a:lnSpc>
                <a:spcPts val="3000"/>
              </a:lnSpc>
              <a:buFont typeface="Arial" panose="020B0604020202020204" pitchFamily="34" charset="0"/>
              <a:buChar char="•"/>
            </a:pPr>
            <a:r>
              <a:rPr lang="ko-KR" altLang="en-US" sz="2300" dirty="0">
                <a:latin typeface="나눔스퀘어_ac" panose="020B0600000101010101" pitchFamily="50" charset="-127"/>
                <a:ea typeface="나눔스퀘어_ac" panose="020B0600000101010101" pitchFamily="50" charset="-127"/>
              </a:rPr>
              <a:t>인공피부</a:t>
            </a:r>
            <a:endParaRPr lang="en-US" altLang="ko-KR" sz="2300" dirty="0">
              <a:latin typeface="나눔스퀘어_ac" panose="020B0600000101010101" pitchFamily="50" charset="-127"/>
              <a:ea typeface="나눔스퀘어_ac" panose="020B0600000101010101" pitchFamily="50" charset="-127"/>
            </a:endParaRPr>
          </a:p>
        </p:txBody>
      </p:sp>
      <p:pic>
        <p:nvPicPr>
          <p:cNvPr id="41" name="그림 40">
            <a:extLst>
              <a:ext uri="{FF2B5EF4-FFF2-40B4-BE49-F238E27FC236}">
                <a16:creationId xmlns:a16="http://schemas.microsoft.com/office/drawing/2014/main" id="{0F38F6B0-F640-4F64-9AE7-BD992D0DA61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35360" y="3772521"/>
            <a:ext cx="2816223" cy="1918297"/>
          </a:xfrm>
          <a:prstGeom prst="rect">
            <a:avLst/>
          </a:prstGeom>
        </p:spPr>
      </p:pic>
      <p:pic>
        <p:nvPicPr>
          <p:cNvPr id="42" name="그림 41">
            <a:extLst>
              <a:ext uri="{FF2B5EF4-FFF2-40B4-BE49-F238E27FC236}">
                <a16:creationId xmlns:a16="http://schemas.microsoft.com/office/drawing/2014/main" id="{C801A211-D40E-432F-B62F-5B88ED87E968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855302" y="3722969"/>
            <a:ext cx="2518464" cy="1912480"/>
          </a:xfrm>
          <a:prstGeom prst="rect">
            <a:avLst/>
          </a:prstGeom>
        </p:spPr>
      </p:pic>
      <p:sp>
        <p:nvSpPr>
          <p:cNvPr id="43" name="모서리가 둥근 직사각형 26">
            <a:extLst>
              <a:ext uri="{FF2B5EF4-FFF2-40B4-BE49-F238E27FC236}">
                <a16:creationId xmlns:a16="http://schemas.microsoft.com/office/drawing/2014/main" id="{E6DECFC9-195A-47BC-ACB0-D1D33D63A6DF}"/>
              </a:ext>
            </a:extLst>
          </p:cNvPr>
          <p:cNvSpPr/>
          <p:nvPr/>
        </p:nvSpPr>
        <p:spPr>
          <a:xfrm>
            <a:off x="5170607" y="5732438"/>
            <a:ext cx="2208590" cy="496209"/>
          </a:xfrm>
          <a:prstGeom prst="roundRect">
            <a:avLst>
              <a:gd name="adj" fmla="val 15293"/>
            </a:avLst>
          </a:prstGeom>
          <a:ln>
            <a:noFill/>
          </a:ln>
          <a:effectLst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t"/>
          <a:lstStyle/>
          <a:p>
            <a:pPr marL="342900" indent="-342900" algn="just">
              <a:lnSpc>
                <a:spcPts val="3000"/>
              </a:lnSpc>
              <a:buFont typeface="Arial" panose="020B0604020202020204" pitchFamily="34" charset="0"/>
              <a:buChar char="•"/>
            </a:pPr>
            <a:r>
              <a:rPr lang="ko-KR" altLang="en-US" sz="2300" dirty="0" err="1">
                <a:latin typeface="나눔스퀘어_ac" panose="020B0600000101010101" pitchFamily="50" charset="-127"/>
                <a:ea typeface="나눔스퀘어_ac" panose="020B0600000101010101" pitchFamily="50" charset="-127"/>
              </a:rPr>
              <a:t>창상피복재</a:t>
            </a:r>
            <a:endParaRPr lang="en-US" altLang="ko-KR" sz="2300" dirty="0">
              <a:latin typeface="나눔스퀘어_ac" panose="020B0600000101010101" pitchFamily="50" charset="-127"/>
              <a:ea typeface="나눔스퀘어_ac" panose="020B0600000101010101" pitchFamily="50" charset="-127"/>
            </a:endParaRPr>
          </a:p>
        </p:txBody>
      </p:sp>
      <p:pic>
        <p:nvPicPr>
          <p:cNvPr id="44" name="그림 43">
            <a:extLst>
              <a:ext uri="{FF2B5EF4-FFF2-40B4-BE49-F238E27FC236}">
                <a16:creationId xmlns:a16="http://schemas.microsoft.com/office/drawing/2014/main" id="{E902ACED-F37D-42C1-A427-9C9F5887348C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771559" y="3725242"/>
            <a:ext cx="1485624" cy="1982456"/>
          </a:xfrm>
          <a:prstGeom prst="rect">
            <a:avLst/>
          </a:prstGeom>
        </p:spPr>
      </p:pic>
      <p:sp>
        <p:nvSpPr>
          <p:cNvPr id="45" name="모서리가 둥근 직사각형 26">
            <a:extLst>
              <a:ext uri="{FF2B5EF4-FFF2-40B4-BE49-F238E27FC236}">
                <a16:creationId xmlns:a16="http://schemas.microsoft.com/office/drawing/2014/main" id="{5CD906AB-D72D-4BE4-8698-66729D465D80}"/>
              </a:ext>
            </a:extLst>
          </p:cNvPr>
          <p:cNvSpPr/>
          <p:nvPr/>
        </p:nvSpPr>
        <p:spPr>
          <a:xfrm>
            <a:off x="8236665" y="5789479"/>
            <a:ext cx="2735950" cy="496209"/>
          </a:xfrm>
          <a:prstGeom prst="roundRect">
            <a:avLst>
              <a:gd name="adj" fmla="val 15293"/>
            </a:avLst>
          </a:prstGeom>
          <a:ln>
            <a:noFill/>
          </a:ln>
          <a:effectLst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t"/>
          <a:lstStyle/>
          <a:p>
            <a:pPr marL="342900" indent="-342900" algn="just">
              <a:lnSpc>
                <a:spcPts val="3000"/>
              </a:lnSpc>
              <a:buFont typeface="Arial" panose="020B0604020202020204" pitchFamily="34" charset="0"/>
              <a:buChar char="•"/>
            </a:pPr>
            <a:r>
              <a:rPr lang="ko-KR" altLang="en-US" sz="2300">
                <a:latin typeface="나눔스퀘어_ac" panose="020B0600000101010101" pitchFamily="50" charset="-127"/>
                <a:ea typeface="나눔스퀘어_ac" panose="020B0600000101010101" pitchFamily="50" charset="-127"/>
              </a:rPr>
              <a:t>기능성화장품 패치</a:t>
            </a:r>
            <a:endParaRPr lang="en-US" altLang="ko-KR" sz="2300" dirty="0">
              <a:latin typeface="나눔스퀘어_ac" panose="020B0600000101010101" pitchFamily="50" charset="-127"/>
              <a:ea typeface="나눔스퀘어_ac" panose="020B0600000101010101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1028448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5628</TotalTime>
  <Words>253</Words>
  <Application>Microsoft Office PowerPoint</Application>
  <PresentationFormat>사용자 지정</PresentationFormat>
  <Paragraphs>41</Paragraphs>
  <Slides>2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8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11" baseType="lpstr">
      <vt:lpstr>나눔스퀘어 Bold</vt:lpstr>
      <vt:lpstr>나눔스퀘어 ExtraBold</vt:lpstr>
      <vt:lpstr>나눔스퀘어_ac</vt:lpstr>
      <vt:lpstr>나눔스퀘어라운드 Regular</vt:lpstr>
      <vt:lpstr>맑은 고딕</vt:lpstr>
      <vt:lpstr>Arial</vt:lpstr>
      <vt:lpstr>Calibri</vt:lpstr>
      <vt:lpstr>Calibri Light</vt:lpstr>
      <vt:lpstr>Office 테마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ymchoi</dc:creator>
  <cp:lastModifiedBy>Tae Jin Kim</cp:lastModifiedBy>
  <cp:revision>362</cp:revision>
  <cp:lastPrinted>2016-09-18T10:24:59Z</cp:lastPrinted>
  <dcterms:created xsi:type="dcterms:W3CDTF">2016-06-22T07:09:00Z</dcterms:created>
  <dcterms:modified xsi:type="dcterms:W3CDTF">2024-07-25T06:33:19Z</dcterms:modified>
</cp:coreProperties>
</file>